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9" r:id="rId2"/>
    <p:sldId id="275" r:id="rId3"/>
    <p:sldId id="279" r:id="rId4"/>
    <p:sldId id="282" r:id="rId5"/>
    <p:sldId id="278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65" r:id="rId14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ACDAC"/>
    <a:srgbClr val="FDF0EA"/>
    <a:srgbClr val="F36F5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08"/>
  </p:normalViewPr>
  <p:slideViewPr>
    <p:cSldViewPr snapToGrid="0">
      <p:cViewPr varScale="1">
        <p:scale>
          <a:sx n="47" d="100"/>
          <a:sy n="47" d="100"/>
        </p:scale>
        <p:origin x="8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2945659" cy="498058"/>
          </a:xfrm>
          <a:prstGeom prst="rect">
            <a:avLst/>
          </a:prstGeom>
        </p:spPr>
        <p:txBody>
          <a:bodyPr vert="horz" lIns="91418" tIns="45707" rIns="91418" bIns="45707" rtlCol="0"/>
          <a:lstStyle>
            <a:lvl1pPr algn="l">
              <a:defRPr sz="10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6" y="1"/>
            <a:ext cx="2945659" cy="498058"/>
          </a:xfrm>
          <a:prstGeom prst="rect">
            <a:avLst/>
          </a:prstGeom>
        </p:spPr>
        <p:txBody>
          <a:bodyPr vert="horz" lIns="91418" tIns="45707" rIns="91418" bIns="45707" rtlCol="0"/>
          <a:lstStyle>
            <a:lvl1pPr algn="r">
              <a:defRPr sz="1000"/>
            </a:lvl1pPr>
          </a:lstStyle>
          <a:p>
            <a:fld id="{2248A41B-A187-4CCC-B463-7B070C9E3D07}" type="datetimeFigureOut">
              <a:rPr lang="fr-CH" smtClean="0"/>
              <a:t>29.04.2026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53125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8" tIns="45707" rIns="91418" bIns="45707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39" cy="3908614"/>
          </a:xfrm>
          <a:prstGeom prst="rect">
            <a:avLst/>
          </a:prstGeom>
        </p:spPr>
        <p:txBody>
          <a:bodyPr vert="horz" lIns="91418" tIns="45707" rIns="91418" bIns="45707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4" y="9428590"/>
            <a:ext cx="2945659" cy="498055"/>
          </a:xfrm>
          <a:prstGeom prst="rect">
            <a:avLst/>
          </a:prstGeom>
        </p:spPr>
        <p:txBody>
          <a:bodyPr vert="horz" lIns="91418" tIns="45707" rIns="91418" bIns="45707" rtlCol="0" anchor="b"/>
          <a:lstStyle>
            <a:lvl1pPr algn="l">
              <a:defRPr sz="10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6" y="9428590"/>
            <a:ext cx="2945659" cy="498055"/>
          </a:xfrm>
          <a:prstGeom prst="rect">
            <a:avLst/>
          </a:prstGeom>
        </p:spPr>
        <p:txBody>
          <a:bodyPr vert="horz" lIns="91418" tIns="45707" rIns="91418" bIns="45707" rtlCol="0" anchor="b"/>
          <a:lstStyle>
            <a:lvl1pPr algn="r">
              <a:defRPr sz="1000"/>
            </a:lvl1pPr>
          </a:lstStyle>
          <a:p>
            <a:fld id="{2135BCD4-810A-41AD-82AF-B2CA91057E2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56941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5BCD4-810A-41AD-82AF-B2CA91057E20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7101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A50773-5724-7A0C-5D7F-A46D2EF3B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41B2ECB-442D-1DF0-E37A-1148CAA19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620EE6-95CB-C04F-9F60-1EA9650E8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7C8E5-3F02-4B88-B86D-70B6591C8FC1}" type="datetimeFigureOut">
              <a:rPr lang="fr-CH" smtClean="0"/>
              <a:t>29.04.2026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466FCF-6B83-B504-7907-FFB48E11D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D49785-F9E5-F2CD-5F6D-D721DE184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93D2-AAAB-414C-A892-95ECF82CE4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8621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F87307-417F-57EC-46C6-1140B70F3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F22C5D5-2A5E-490F-E23F-DCA14881C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E2E14A-15F6-190A-1CB6-820DCCF8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7C8E5-3F02-4B88-B86D-70B6591C8FC1}" type="datetimeFigureOut">
              <a:rPr lang="fr-CH" smtClean="0"/>
              <a:t>29.04.2026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8DA989-FF9A-CBCC-10CC-76B40E1B5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00A630-39F1-28A7-A928-95D56867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93D2-AAAB-414C-A892-95ECF82CE4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925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02A2617-A56E-4BE4-47A2-DAA8A17D18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9A7EC6F-3E41-C6A6-FD9A-A0AA027DB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D9EF8C-DEC2-5884-B655-14E9F5988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7C8E5-3F02-4B88-B86D-70B6591C8FC1}" type="datetimeFigureOut">
              <a:rPr lang="fr-CH" smtClean="0"/>
              <a:t>29.04.2026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027713-05AC-1F1D-694C-D8D4B243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9AC649-9395-B83C-3804-97FE6B8A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93D2-AAAB-414C-A892-95ECF82CE4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577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740D04-B236-C80F-EBF8-C77BD8251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6AF91-B5FC-6BEC-34BF-9CDE508F9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C1A410-C1E0-CAE3-6ECB-B5637352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7C8E5-3F02-4B88-B86D-70B6591C8FC1}" type="datetimeFigureOut">
              <a:rPr lang="fr-CH" smtClean="0"/>
              <a:t>29.04.2026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B7C117-DE6C-2B82-C366-5E6038EF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B92611-15FA-5860-8DCB-76A38C501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93D2-AAAB-414C-A892-95ECF82CE4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4205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7A1859-D5A7-127C-1421-723DA5FA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47CE21-F003-60EB-A267-733FE69E0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B16808-2D42-3561-5C50-07156C02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7C8E5-3F02-4B88-B86D-70B6591C8FC1}" type="datetimeFigureOut">
              <a:rPr lang="fr-CH" smtClean="0"/>
              <a:t>29.04.2026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C15F68-9E12-EAE9-4A29-B2FF5DA33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B3F348-8586-B8B6-D978-E6937063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93D2-AAAB-414C-A892-95ECF82CE4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9294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8887BC-0056-60D7-A714-7760F5C4A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27701E-DD6B-4E80-5AFE-102C6B495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782081F-E3A6-04DB-2E64-806F859C9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BC64D0-CED8-3E1B-87AB-8D1C2A87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7C8E5-3F02-4B88-B86D-70B6591C8FC1}" type="datetimeFigureOut">
              <a:rPr lang="fr-CH" smtClean="0"/>
              <a:t>29.04.2026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A2BEF34-9FD0-741C-6F7B-18FA6E1B1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7A2AA9-0226-4626-B509-06F12F04C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93D2-AAAB-414C-A892-95ECF82CE4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3897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9C335D-A23F-7747-6349-06722A287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BEFD9F5-7A96-6CE9-0462-487E6FA99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FD127A-86FD-E125-D247-716486239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3FC8F98-1ADB-1D3A-EC70-F655838C5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FD1CDCC-A8B7-E08A-AA84-812A16734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9B11E42-CB28-9F79-9F99-11FE1B3BC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7C8E5-3F02-4B88-B86D-70B6591C8FC1}" type="datetimeFigureOut">
              <a:rPr lang="fr-CH" smtClean="0"/>
              <a:t>29.04.2026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8404934-EFD9-7A73-77A4-46D069375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FF1B3B4-939A-0601-6AE2-5D9A52D4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93D2-AAAB-414C-A892-95ECF82CE4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0484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B84056-C46C-B211-265F-4F533A914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86C8A73-C83C-1712-979B-6C90504E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7C8E5-3F02-4B88-B86D-70B6591C8FC1}" type="datetimeFigureOut">
              <a:rPr lang="fr-CH" smtClean="0"/>
              <a:t>29.04.2026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F4BC27D-FF9F-92A4-25DC-83C23B7A0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83A4EB-3E99-3DE3-58A3-A4858CCB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93D2-AAAB-414C-A892-95ECF82CE4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3278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9452B5C-F3B8-C19E-75CF-A8FBBD2C2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7C8E5-3F02-4B88-B86D-70B6591C8FC1}" type="datetimeFigureOut">
              <a:rPr lang="fr-CH" smtClean="0"/>
              <a:t>29.04.2026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35C1671-9557-B7C2-7670-D6A3E129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725839-45AF-F484-CC06-315B43AF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93D2-AAAB-414C-A892-95ECF82CE4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9575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28FB4F-4EBC-B522-68CC-6AA4DA90A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A9283-CAF9-280D-477F-FABE84561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8E7B926-ABCF-8380-DB31-D6744B837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7FFED4-7D64-2DE3-B3F3-8D30BA877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7C8E5-3F02-4B88-B86D-70B6591C8FC1}" type="datetimeFigureOut">
              <a:rPr lang="fr-CH" smtClean="0"/>
              <a:t>29.04.2026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10D6366-7186-2F89-A62D-369E61A6F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ED66D2-0650-127E-8BD0-3F2BA70BA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93D2-AAAB-414C-A892-95ECF82CE4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562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AAD239-5F6C-8166-40C9-BA3AB625B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90B9DF6-53F3-B23B-1D28-5A4ABD31DF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DC170D-79C0-05EB-E7B3-63B24BF7C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1980DF-159E-65CF-3C43-DDB15D6E6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7C8E5-3F02-4B88-B86D-70B6591C8FC1}" type="datetimeFigureOut">
              <a:rPr lang="fr-CH" smtClean="0"/>
              <a:t>29.04.2026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1B3EDA-E581-0867-E250-CCD63A5F0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7A0B63-2CCC-BC7C-D9A6-A47A120F5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93D2-AAAB-414C-A892-95ECF82CE4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7846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847207E-8AC0-2F99-ADB2-A69C23A9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B8E6CF2-B2BA-E7F2-027E-AB555F406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1F0CAB-384C-D59F-D425-A4C918E53A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C7C8E5-3F02-4B88-B86D-70B6591C8FC1}" type="datetimeFigureOut">
              <a:rPr lang="fr-CH" smtClean="0"/>
              <a:t>29.04.2026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76CE65-D08B-761C-BF35-3692AD876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C86F72-3E02-650F-F023-09CBA17CA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F393D2-AAAB-414C-A892-95ECF82CE45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1080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750" advClick="0" advTm="10000"/>
    </mc:Choice>
    <mc:Fallback xmlns=""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mailto:info@l-esquisse.ch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F3D1665-A4E2-C711-7B4C-8B5D3464D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061" y="762538"/>
            <a:ext cx="5649349" cy="31998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5600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Une équipe expérimentée, </a:t>
            </a:r>
            <a:br>
              <a:rPr lang="fr-FR" sz="5600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fr-FR" sz="5600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une expertise solide !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sX0" fmla="*/ 0 w 5303520"/>
              <a:gd name="csY0" fmla="*/ 0 h 18288"/>
              <a:gd name="csX1" fmla="*/ 556870 w 5303520"/>
              <a:gd name="csY1" fmla="*/ 0 h 18288"/>
              <a:gd name="csX2" fmla="*/ 1272845 w 5303520"/>
              <a:gd name="csY2" fmla="*/ 0 h 18288"/>
              <a:gd name="csX3" fmla="*/ 1882750 w 5303520"/>
              <a:gd name="csY3" fmla="*/ 0 h 18288"/>
              <a:gd name="csX4" fmla="*/ 2439619 w 5303520"/>
              <a:gd name="csY4" fmla="*/ 0 h 18288"/>
              <a:gd name="csX5" fmla="*/ 3155594 w 5303520"/>
              <a:gd name="csY5" fmla="*/ 0 h 18288"/>
              <a:gd name="csX6" fmla="*/ 3818534 w 5303520"/>
              <a:gd name="csY6" fmla="*/ 0 h 18288"/>
              <a:gd name="csX7" fmla="*/ 4481474 w 5303520"/>
              <a:gd name="csY7" fmla="*/ 0 h 18288"/>
              <a:gd name="csX8" fmla="*/ 5303520 w 5303520"/>
              <a:gd name="csY8" fmla="*/ 0 h 18288"/>
              <a:gd name="csX9" fmla="*/ 5303520 w 5303520"/>
              <a:gd name="csY9" fmla="*/ 18288 h 18288"/>
              <a:gd name="csX10" fmla="*/ 4746650 w 5303520"/>
              <a:gd name="csY10" fmla="*/ 18288 h 18288"/>
              <a:gd name="csX11" fmla="*/ 4242816 w 5303520"/>
              <a:gd name="csY11" fmla="*/ 18288 h 18288"/>
              <a:gd name="csX12" fmla="*/ 3526841 w 5303520"/>
              <a:gd name="csY12" fmla="*/ 18288 h 18288"/>
              <a:gd name="csX13" fmla="*/ 2969971 w 5303520"/>
              <a:gd name="csY13" fmla="*/ 18288 h 18288"/>
              <a:gd name="csX14" fmla="*/ 2253996 w 5303520"/>
              <a:gd name="csY14" fmla="*/ 18288 h 18288"/>
              <a:gd name="csX15" fmla="*/ 1484986 w 5303520"/>
              <a:gd name="csY15" fmla="*/ 18288 h 18288"/>
              <a:gd name="csX16" fmla="*/ 875081 w 5303520"/>
              <a:gd name="csY16" fmla="*/ 18288 h 18288"/>
              <a:gd name="csX17" fmla="*/ 0 w 5303520"/>
              <a:gd name="csY17" fmla="*/ 18288 h 18288"/>
              <a:gd name="csX18" fmla="*/ 0 w 530352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696F1A-87F7-A506-EBA8-26B7FED3048B}"/>
              </a:ext>
            </a:extLst>
          </p:cNvPr>
          <p:cNvSpPr txBox="1"/>
          <p:nvPr/>
        </p:nvSpPr>
        <p:spPr>
          <a:xfrm>
            <a:off x="7202466" y="17035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noProof="0" dirty="0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D07F104A-8473-025B-5433-6E44DCFA68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22960" y="63926"/>
            <a:ext cx="5961888" cy="679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7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359EB85-6EE2-09D7-3517-56C00256676C}"/>
              </a:ext>
            </a:extLst>
          </p:cNvPr>
          <p:cNvSpPr txBox="1"/>
          <p:nvPr/>
        </p:nvSpPr>
        <p:spPr>
          <a:xfrm>
            <a:off x="4700466" y="148234"/>
            <a:ext cx="74620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8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Coaching en</a:t>
            </a:r>
            <a:br>
              <a:rPr lang="fr-FR" sz="4800" b="1" noProof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48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vente et communication</a:t>
            </a:r>
            <a:endParaRPr lang="fr-FR" sz="4800" noProof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5E279D-3C81-D835-0675-EEE7DFFDE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" t="5913" r="64667" b="1537"/>
          <a:stretch>
            <a:fillRect/>
          </a:stretch>
        </p:blipFill>
        <p:spPr>
          <a:xfrm>
            <a:off x="0" y="0"/>
            <a:ext cx="4657350" cy="685800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30F904-4CE0-AEB6-AE04-15428BC264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071"/>
          <a:stretch>
            <a:fillRect/>
          </a:stretch>
        </p:blipFill>
        <p:spPr>
          <a:xfrm>
            <a:off x="4657350" y="929923"/>
            <a:ext cx="6714217" cy="211899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FF4908F-F8A6-2E86-7E94-E0AF59417F16}"/>
              </a:ext>
            </a:extLst>
          </p:cNvPr>
          <p:cNvSpPr txBox="1"/>
          <p:nvPr/>
        </p:nvSpPr>
        <p:spPr>
          <a:xfrm>
            <a:off x="5654322" y="2016793"/>
            <a:ext cx="6492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Pour réussir son retour sur le marché du travail !</a:t>
            </a:r>
            <a:br>
              <a:rPr lang="fr-FR" sz="1800" b="1" noProof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FR" noProof="0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3587C-EA01-58B2-858E-CF36D0BA22BC}"/>
              </a:ext>
            </a:extLst>
          </p:cNvPr>
          <p:cNvGrpSpPr/>
          <p:nvPr/>
        </p:nvGrpSpPr>
        <p:grpSpPr>
          <a:xfrm>
            <a:off x="4866922" y="5472917"/>
            <a:ext cx="7184309" cy="787400"/>
            <a:chOff x="4866922" y="5472917"/>
            <a:chExt cx="7184309" cy="787400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0F18663-307B-16C4-C6E3-70AD25758591}"/>
                </a:ext>
              </a:extLst>
            </p:cNvPr>
            <p:cNvSpPr txBox="1"/>
            <p:nvPr/>
          </p:nvSpPr>
          <p:spPr>
            <a:xfrm>
              <a:off x="5956755" y="5543452"/>
              <a:ext cx="60944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noProof="0" dirty="0"/>
                <a:t>Développer une communication claire et impactante : aller à l’essentiel, capter l’attention et mieux convaincre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AA9D1401-78E9-4513-8D29-0641BCDC7622}"/>
                </a:ext>
              </a:extLst>
            </p:cNvPr>
            <p:cNvCxnSpPr>
              <a:cxnSpLocks/>
            </p:cNvCxnSpPr>
            <p:nvPr/>
          </p:nvCxnSpPr>
          <p:spPr>
            <a:xfrm>
              <a:off x="5863900" y="5472917"/>
              <a:ext cx="0" cy="78740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3F14F8BC-F631-F3B8-9C1A-A52AA05AA1BA}"/>
                </a:ext>
              </a:extLst>
            </p:cNvPr>
            <p:cNvSpPr/>
            <p:nvPr/>
          </p:nvSpPr>
          <p:spPr>
            <a:xfrm>
              <a:off x="4866922" y="5472917"/>
              <a:ext cx="787400" cy="787400"/>
            </a:xfrm>
            <a:prstGeom prst="ellipse">
              <a:avLst/>
            </a:prstGeom>
            <a:solidFill>
              <a:srgbClr val="FDF0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611A6462-E71C-20EB-4C7E-D4AC7F948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5848" y="5572277"/>
              <a:ext cx="588681" cy="588681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6829BE8-3E89-52D0-B1D4-ECC3CF728714}"/>
              </a:ext>
            </a:extLst>
          </p:cNvPr>
          <p:cNvGrpSpPr/>
          <p:nvPr/>
        </p:nvGrpSpPr>
        <p:grpSpPr>
          <a:xfrm>
            <a:off x="4866922" y="3918285"/>
            <a:ext cx="7184309" cy="923330"/>
            <a:chOff x="4866922" y="4061537"/>
            <a:chExt cx="7184309" cy="923330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41E01C62-93D4-BD0D-3F8A-F4211EBB7900}"/>
                </a:ext>
              </a:extLst>
            </p:cNvPr>
            <p:cNvSpPr txBox="1"/>
            <p:nvPr/>
          </p:nvSpPr>
          <p:spPr>
            <a:xfrm>
              <a:off x="5956755" y="4061537"/>
              <a:ext cx="609447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noProof="0" dirty="0"/>
                <a:t>Identifier ses forces, valoriser ses compétences et clarifier ses valeurs pour renforcer la confiance et se repositionner efficacement</a:t>
              </a:r>
              <a:endParaRPr lang="fr-FR" sz="900" noProof="0" dirty="0"/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F819372E-D754-B9EE-D6A2-A0009668D0F8}"/>
                </a:ext>
              </a:extLst>
            </p:cNvPr>
            <p:cNvCxnSpPr>
              <a:cxnSpLocks/>
            </p:cNvCxnSpPr>
            <p:nvPr/>
          </p:nvCxnSpPr>
          <p:spPr>
            <a:xfrm>
              <a:off x="5863900" y="4061596"/>
              <a:ext cx="0" cy="923213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DBFFD6CF-4789-EBC7-0A11-71C87B2059E2}"/>
                </a:ext>
              </a:extLst>
            </p:cNvPr>
            <p:cNvSpPr/>
            <p:nvPr/>
          </p:nvSpPr>
          <p:spPr>
            <a:xfrm>
              <a:off x="4866922" y="4129502"/>
              <a:ext cx="787400" cy="787400"/>
            </a:xfrm>
            <a:prstGeom prst="ellipse">
              <a:avLst/>
            </a:prstGeom>
            <a:solidFill>
              <a:srgbClr val="FDF0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0958E5D8-053B-CD0A-ACB0-72A56A28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276" y="4190853"/>
              <a:ext cx="664698" cy="664698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5CB4C4B-CDE0-2B07-040C-4347B9919483}"/>
              </a:ext>
            </a:extLst>
          </p:cNvPr>
          <p:cNvGrpSpPr/>
          <p:nvPr/>
        </p:nvGrpSpPr>
        <p:grpSpPr>
          <a:xfrm>
            <a:off x="4866922" y="2499583"/>
            <a:ext cx="7184309" cy="787400"/>
            <a:chOff x="4866922" y="2725827"/>
            <a:chExt cx="7184309" cy="787400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8339DC6-AB79-D485-0647-D52C0B27FDAB}"/>
                </a:ext>
              </a:extLst>
            </p:cNvPr>
            <p:cNvSpPr txBox="1"/>
            <p:nvPr/>
          </p:nvSpPr>
          <p:spPr>
            <a:xfrm>
              <a:off x="5956755" y="2796362"/>
              <a:ext cx="60944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noProof="0" dirty="0"/>
                <a:t>Accompagner les personnes en transition vers les métiers de la vente, de la relation client et de la communication</a:t>
              </a:r>
              <a:endParaRPr lang="fr-FR" noProof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714FBABC-BA61-B6D7-1493-213730E7049B}"/>
                </a:ext>
              </a:extLst>
            </p:cNvPr>
            <p:cNvCxnSpPr>
              <a:cxnSpLocks/>
            </p:cNvCxnSpPr>
            <p:nvPr/>
          </p:nvCxnSpPr>
          <p:spPr>
            <a:xfrm>
              <a:off x="5863900" y="2725827"/>
              <a:ext cx="0" cy="78740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3DF15F4-67E0-66F7-5856-6893D2691832}"/>
                </a:ext>
              </a:extLst>
            </p:cNvPr>
            <p:cNvSpPr/>
            <p:nvPr/>
          </p:nvSpPr>
          <p:spPr>
            <a:xfrm>
              <a:off x="4866922" y="2725827"/>
              <a:ext cx="787400" cy="787400"/>
            </a:xfrm>
            <a:prstGeom prst="ellipse">
              <a:avLst/>
            </a:prstGeom>
            <a:solidFill>
              <a:srgbClr val="FDF0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CE027F5B-16FD-5339-3468-E71CB04F4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4444" y="2832131"/>
              <a:ext cx="574792" cy="574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9763973"/>
      </p:ext>
    </p:extLst>
  </p:cSld>
  <p:clrMapOvr>
    <a:masterClrMapping/>
  </p:clrMapOvr>
  <p:transition spd="slow" advClick="0" advTm="10000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FA9E26C-BC72-D9EB-D8A0-A0DE81CA6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107" y="1497381"/>
            <a:ext cx="2226128" cy="222612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DE6B002-E80B-2174-BA5F-C8CFA05BC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138" y="4673768"/>
            <a:ext cx="2148066" cy="210672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7020615-F5F4-7A2D-A06C-6429B9F67219}"/>
              </a:ext>
            </a:extLst>
          </p:cNvPr>
          <p:cNvSpPr txBox="1"/>
          <p:nvPr/>
        </p:nvSpPr>
        <p:spPr>
          <a:xfrm>
            <a:off x="2108201" y="148234"/>
            <a:ext cx="8496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800" b="1" noProof="0" dirty="0"/>
              <a:t>Des outils efficaces et validés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6F10D75-C3FA-0F44-489D-AAF3683DE9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2071"/>
          <a:stretch>
            <a:fillRect/>
          </a:stretch>
        </p:blipFill>
        <p:spPr>
          <a:xfrm>
            <a:off x="1217160" y="979231"/>
            <a:ext cx="10479540" cy="22238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EB1FCFF-1D1C-2889-C19D-BC927F9F5D52}"/>
              </a:ext>
            </a:extLst>
          </p:cNvPr>
          <p:cNvSpPr txBox="1"/>
          <p:nvPr/>
        </p:nvSpPr>
        <p:spPr>
          <a:xfrm>
            <a:off x="2724150" y="1100913"/>
            <a:ext cx="69380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240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Outils d’orientation et psychométriques tels que: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C1F5604-00E5-9EA0-E3B1-9B5B4233191E}"/>
              </a:ext>
            </a:extLst>
          </p:cNvPr>
          <p:cNvCxnSpPr>
            <a:cxnSpLocks/>
          </p:cNvCxnSpPr>
          <p:nvPr/>
        </p:nvCxnSpPr>
        <p:spPr>
          <a:xfrm flipH="1">
            <a:off x="6175841" y="1684260"/>
            <a:ext cx="16340" cy="5096233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43ACF82-028D-0E2C-D690-06D5BCB7583F}"/>
              </a:ext>
            </a:extLst>
          </p:cNvPr>
          <p:cNvCxnSpPr>
            <a:cxnSpLocks/>
          </p:cNvCxnSpPr>
          <p:nvPr/>
        </p:nvCxnSpPr>
        <p:spPr>
          <a:xfrm flipH="1">
            <a:off x="3135630" y="4232376"/>
            <a:ext cx="5920740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1C38441D-D770-11D7-FD7F-E65495034314}"/>
              </a:ext>
            </a:extLst>
          </p:cNvPr>
          <p:cNvSpPr txBox="1"/>
          <p:nvPr/>
        </p:nvSpPr>
        <p:spPr>
          <a:xfrm>
            <a:off x="3800327" y="3746671"/>
            <a:ext cx="14972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2400" noProof="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JobVision</a:t>
            </a:r>
            <a:endParaRPr lang="fr-FR" sz="2400" noProof="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1D4514A-0090-D322-D244-C86750C6DF8B}"/>
              </a:ext>
            </a:extLst>
          </p:cNvPr>
          <p:cNvSpPr txBox="1"/>
          <p:nvPr/>
        </p:nvSpPr>
        <p:spPr>
          <a:xfrm>
            <a:off x="7048125" y="3746671"/>
            <a:ext cx="1302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240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TRIMA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B1F1AF1-E433-1D91-9860-F8DDB25CB1C0}"/>
              </a:ext>
            </a:extLst>
          </p:cNvPr>
          <p:cNvSpPr txBox="1"/>
          <p:nvPr/>
        </p:nvSpPr>
        <p:spPr>
          <a:xfrm>
            <a:off x="6852971" y="4231498"/>
            <a:ext cx="1692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240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Social Style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55A9C27-C75A-5173-5B4A-C832295E6A4E}"/>
              </a:ext>
            </a:extLst>
          </p:cNvPr>
          <p:cNvSpPr txBox="1"/>
          <p:nvPr/>
        </p:nvSpPr>
        <p:spPr>
          <a:xfrm>
            <a:off x="3724918" y="4231497"/>
            <a:ext cx="1692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2400" noProof="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Persprofile</a:t>
            </a:r>
            <a:endParaRPr lang="fr-FR" sz="2400" noProof="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Image 1" descr="grapheh">
            <a:extLst>
              <a:ext uri="{FF2B5EF4-FFF2-40B4-BE49-F238E27FC236}">
                <a16:creationId xmlns:a16="http://schemas.microsoft.com/office/drawing/2014/main" id="{2EFBA891-6991-5CD7-67EC-59B12D5219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972" y="1708633"/>
            <a:ext cx="2004811" cy="200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7D8BA26-D2AF-C0B4-FAB2-1AEF19CEF5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7811" y="4712684"/>
            <a:ext cx="2177108" cy="201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9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6EDF0B5-34D1-BB67-59D8-568035949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292" y="1564842"/>
            <a:ext cx="1843263" cy="1843263"/>
          </a:xfrm>
          <a:prstGeom prst="ellipse">
            <a:avLst/>
          </a:prstGeom>
          <a:ln w="53975">
            <a:solidFill>
              <a:srgbClr val="FF6600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A2CFD4A-475D-D761-45EC-67773F805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618" y="1564842"/>
            <a:ext cx="1843264" cy="1843264"/>
          </a:xfrm>
          <a:prstGeom prst="ellipse">
            <a:avLst/>
          </a:prstGeom>
          <a:ln w="53975">
            <a:solidFill>
              <a:srgbClr val="FF6600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B569DE-A886-9879-905D-C44806B6A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0963" y="1568180"/>
            <a:ext cx="1860820" cy="1860820"/>
          </a:xfrm>
          <a:prstGeom prst="ellipse">
            <a:avLst/>
          </a:prstGeom>
          <a:ln w="53975">
            <a:solidFill>
              <a:srgbClr val="FF6600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237159C-5079-40C7-0FC1-C501225804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975" y="4242429"/>
            <a:ext cx="1843263" cy="1843263"/>
          </a:xfrm>
          <a:prstGeom prst="ellipse">
            <a:avLst/>
          </a:prstGeom>
          <a:ln w="53975">
            <a:solidFill>
              <a:srgbClr val="FF6600"/>
            </a:solidFill>
          </a:ln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0345493E-56FD-4A3E-0591-70309296D12D}"/>
              </a:ext>
            </a:extLst>
          </p:cNvPr>
          <p:cNvGrpSpPr/>
          <p:nvPr/>
        </p:nvGrpSpPr>
        <p:grpSpPr>
          <a:xfrm>
            <a:off x="295916" y="123761"/>
            <a:ext cx="9466567" cy="1140546"/>
            <a:chOff x="1362716" y="70335"/>
            <a:chExt cx="9466567" cy="1140546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184EDCC-53FA-43FA-99B1-950BB233AF1F}"/>
                </a:ext>
              </a:extLst>
            </p:cNvPr>
            <p:cNvSpPr txBox="1"/>
            <p:nvPr/>
          </p:nvSpPr>
          <p:spPr>
            <a:xfrm>
              <a:off x="1881636" y="70335"/>
              <a:ext cx="842872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4800" noProof="0" dirty="0"/>
                <a:t>Notre équipe est là pour vous !</a:t>
              </a: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E4993791-5BD5-C47D-4BAD-7D1771E26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2071"/>
            <a:stretch>
              <a:fillRect/>
            </a:stretch>
          </p:blipFill>
          <p:spPr>
            <a:xfrm>
              <a:off x="1362716" y="998982"/>
              <a:ext cx="9466567" cy="211899"/>
            </a:xfrm>
            <a:prstGeom prst="rect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F6892E55-D41A-8F26-EB3E-D9CC63B987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2916" y="4227674"/>
            <a:ext cx="1843264" cy="1843264"/>
          </a:xfrm>
          <a:prstGeom prst="ellipse">
            <a:avLst/>
          </a:prstGeom>
          <a:ln w="53975">
            <a:solidFill>
              <a:srgbClr val="FF6600"/>
            </a:solidFill>
          </a:ln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95CAA75E-0E38-7E71-8369-805240AA439A}"/>
              </a:ext>
            </a:extLst>
          </p:cNvPr>
          <p:cNvGrpSpPr/>
          <p:nvPr/>
        </p:nvGrpSpPr>
        <p:grpSpPr>
          <a:xfrm>
            <a:off x="2867676" y="3449895"/>
            <a:ext cx="1460494" cy="411121"/>
            <a:chOff x="2902687" y="3449895"/>
            <a:chExt cx="1460494" cy="411121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4AAF7F0-C94B-BF7A-B16B-7110562C49D8}"/>
                </a:ext>
              </a:extLst>
            </p:cNvPr>
            <p:cNvSpPr txBox="1"/>
            <p:nvPr/>
          </p:nvSpPr>
          <p:spPr>
            <a:xfrm>
              <a:off x="2937698" y="3449895"/>
              <a:ext cx="13904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noProof="0" dirty="0"/>
                <a:t>Aline Robert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13E042E-F187-379A-37B5-F4AB6F1B5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2071"/>
            <a:stretch>
              <a:fillRect/>
            </a:stretch>
          </p:blipFill>
          <p:spPr>
            <a:xfrm>
              <a:off x="2902687" y="3780981"/>
              <a:ext cx="1460494" cy="80035"/>
            </a:xfrm>
            <a:prstGeom prst="rect">
              <a:avLst/>
            </a:prstGeom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E040059-E951-8A7B-E19A-F7283F14709E}"/>
              </a:ext>
            </a:extLst>
          </p:cNvPr>
          <p:cNvGrpSpPr/>
          <p:nvPr/>
        </p:nvGrpSpPr>
        <p:grpSpPr>
          <a:xfrm>
            <a:off x="577003" y="3432894"/>
            <a:ext cx="1460494" cy="411121"/>
            <a:chOff x="2902687" y="3449895"/>
            <a:chExt cx="1460494" cy="411121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7A73B46-4964-D169-CC4F-995FC79ABD92}"/>
                </a:ext>
              </a:extLst>
            </p:cNvPr>
            <p:cNvSpPr txBox="1"/>
            <p:nvPr/>
          </p:nvSpPr>
          <p:spPr>
            <a:xfrm>
              <a:off x="2937698" y="3449895"/>
              <a:ext cx="13904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noProof="0" dirty="0"/>
                <a:t>Max Robert</a:t>
              </a: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6B78072-3DDB-E26B-FAEF-778E117E6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2071"/>
            <a:stretch>
              <a:fillRect/>
            </a:stretch>
          </p:blipFill>
          <p:spPr>
            <a:xfrm>
              <a:off x="2902687" y="3780981"/>
              <a:ext cx="1460494" cy="80035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FA5FC5C9-56DB-5CB9-69D0-496D353E5E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3" t="13410" r="11847" b="17517"/>
          <a:stretch>
            <a:fillRect/>
          </a:stretch>
        </p:blipFill>
        <p:spPr>
          <a:xfrm>
            <a:off x="4966965" y="1568180"/>
            <a:ext cx="1836589" cy="1836589"/>
          </a:xfrm>
          <a:prstGeom prst="ellipse">
            <a:avLst/>
          </a:prstGeom>
          <a:ln w="53975">
            <a:solidFill>
              <a:srgbClr val="FF6600"/>
            </a:solidFill>
          </a:ln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9425D195-6685-83CF-E1CB-3FABFCF78B41}"/>
              </a:ext>
            </a:extLst>
          </p:cNvPr>
          <p:cNvGrpSpPr/>
          <p:nvPr/>
        </p:nvGrpSpPr>
        <p:grpSpPr>
          <a:xfrm>
            <a:off x="4923274" y="3449895"/>
            <a:ext cx="1923969" cy="646331"/>
            <a:chOff x="2902687" y="3449895"/>
            <a:chExt cx="1460494" cy="646331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17B79944-9FF6-C531-19CE-1CEAC8856DDA}"/>
                </a:ext>
              </a:extLst>
            </p:cNvPr>
            <p:cNvSpPr txBox="1"/>
            <p:nvPr/>
          </p:nvSpPr>
          <p:spPr>
            <a:xfrm>
              <a:off x="2937698" y="3449895"/>
              <a:ext cx="13904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noProof="0" dirty="0"/>
                <a:t>François Pasche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7CDAC501-9E77-3E3B-4A4A-DA2800096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2071"/>
            <a:stretch>
              <a:fillRect/>
            </a:stretch>
          </p:blipFill>
          <p:spPr>
            <a:xfrm>
              <a:off x="2902687" y="3780981"/>
              <a:ext cx="1460494" cy="80035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6EEC3EE-1EA0-810A-63A1-4308E2C34D87}"/>
              </a:ext>
            </a:extLst>
          </p:cNvPr>
          <p:cNvGrpSpPr/>
          <p:nvPr/>
        </p:nvGrpSpPr>
        <p:grpSpPr>
          <a:xfrm>
            <a:off x="7313638" y="3443755"/>
            <a:ext cx="1735470" cy="646331"/>
            <a:chOff x="2902687" y="3449895"/>
            <a:chExt cx="1460494" cy="646331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61AF1980-98F4-80CB-89B8-78F9D16AFFE1}"/>
                </a:ext>
              </a:extLst>
            </p:cNvPr>
            <p:cNvSpPr txBox="1"/>
            <p:nvPr/>
          </p:nvSpPr>
          <p:spPr>
            <a:xfrm>
              <a:off x="2937698" y="3449895"/>
              <a:ext cx="13904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noProof="0" dirty="0"/>
                <a:t>Sabine Rochat</a:t>
              </a: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62C78128-3131-4914-2E0F-DD50170AA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2071"/>
            <a:stretch>
              <a:fillRect/>
            </a:stretch>
          </p:blipFill>
          <p:spPr>
            <a:xfrm>
              <a:off x="2902687" y="3780981"/>
              <a:ext cx="1460494" cy="80035"/>
            </a:xfrm>
            <a:prstGeom prst="rect">
              <a:avLst/>
            </a:prstGeom>
          </p:spPr>
        </p:pic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74C4EFDA-1B7E-9561-0FDE-9F54308F0B77}"/>
              </a:ext>
            </a:extLst>
          </p:cNvPr>
          <p:cNvGrpSpPr/>
          <p:nvPr/>
        </p:nvGrpSpPr>
        <p:grpSpPr>
          <a:xfrm>
            <a:off x="6284299" y="6085693"/>
            <a:ext cx="1580499" cy="646331"/>
            <a:chOff x="2902687" y="3449895"/>
            <a:chExt cx="1460494" cy="646331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9984CA73-8BC4-0FE2-A5A3-CF29F9386DFE}"/>
                </a:ext>
              </a:extLst>
            </p:cNvPr>
            <p:cNvSpPr txBox="1"/>
            <p:nvPr/>
          </p:nvSpPr>
          <p:spPr>
            <a:xfrm>
              <a:off x="2937698" y="3449895"/>
              <a:ext cx="13904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noProof="0" dirty="0"/>
                <a:t>Vincent Kuhn</a:t>
              </a: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42D17428-0A16-59D6-CD88-11D39870B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2071"/>
            <a:stretch>
              <a:fillRect/>
            </a:stretch>
          </p:blipFill>
          <p:spPr>
            <a:xfrm>
              <a:off x="2902687" y="3780981"/>
              <a:ext cx="1460494" cy="80035"/>
            </a:xfrm>
            <a:prstGeom prst="rect">
              <a:avLst/>
            </a:prstGeom>
          </p:spPr>
        </p:pic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C927E116-560D-7EAD-B56F-5FA1A93A2AE2}"/>
              </a:ext>
            </a:extLst>
          </p:cNvPr>
          <p:cNvGrpSpPr/>
          <p:nvPr/>
        </p:nvGrpSpPr>
        <p:grpSpPr>
          <a:xfrm>
            <a:off x="1560642" y="6085693"/>
            <a:ext cx="1763928" cy="646331"/>
            <a:chOff x="2902687" y="3449895"/>
            <a:chExt cx="1460494" cy="646331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D8D6C393-697A-ED2F-5256-A6E72B09A28B}"/>
                </a:ext>
              </a:extLst>
            </p:cNvPr>
            <p:cNvSpPr txBox="1"/>
            <p:nvPr/>
          </p:nvSpPr>
          <p:spPr>
            <a:xfrm>
              <a:off x="2937698" y="3449895"/>
              <a:ext cx="13904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noProof="0" dirty="0"/>
                <a:t>Cathy Scacchi</a:t>
              </a: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F1627075-7F54-676E-438D-2190F23F2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2071"/>
            <a:stretch>
              <a:fillRect/>
            </a:stretch>
          </p:blipFill>
          <p:spPr>
            <a:xfrm>
              <a:off x="2902687" y="3780981"/>
              <a:ext cx="1460494" cy="80035"/>
            </a:xfrm>
            <a:prstGeom prst="rect">
              <a:avLst/>
            </a:prstGeom>
          </p:spPr>
        </p:pic>
      </p:grpSp>
      <p:pic>
        <p:nvPicPr>
          <p:cNvPr id="2" name="Graphique 1">
            <a:extLst>
              <a:ext uri="{FF2B5EF4-FFF2-40B4-BE49-F238E27FC236}">
                <a16:creationId xmlns:a16="http://schemas.microsoft.com/office/drawing/2014/main" id="{BDBC47A5-A554-65B9-FE44-34C559BBAA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35040" y="2383545"/>
            <a:ext cx="3817507" cy="434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6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E9F588C-12B7-786C-1C39-CB79A90F7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br>
              <a:rPr lang="fr-FR" sz="4000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fr-FR" sz="4000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fr-FR" sz="4000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fr-FR" sz="4000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Lausanne, Yverdon, Nyon, </a:t>
            </a:r>
            <a:r>
              <a:rPr lang="fr-FR" sz="4000" kern="1200" noProof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Montricher</a:t>
            </a:r>
            <a:br>
              <a:rPr lang="fr-FR" sz="4000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fr-FR" sz="4000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fr-FR" sz="4000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info@l-esquisse.ch</a:t>
            </a:r>
            <a:br>
              <a:rPr lang="fr-FR" sz="4000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fr-FR" sz="4000" kern="1200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9DB4A92-2BF8-DCC8-7F70-2D28F9A31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5" y="3095081"/>
            <a:ext cx="8972550" cy="296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3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0E28289-767D-288F-4264-61F2712BC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4200" b="1" noProof="0" dirty="0"/>
              <a:t>Une approche axée sur des résultats concrets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F718DB0-1EA1-50D0-828C-4D7A006E5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547937" cy="37492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200" b="1" noProof="0" dirty="0"/>
              <a:t>Notre véritable force repose sur </a:t>
            </a:r>
            <a:r>
              <a:rPr lang="fr-FR" sz="2200" b="1" noProof="0" dirty="0">
                <a:cs typeface="Calibri" panose="020F0502020204030204" pitchFamily="34" charset="0"/>
              </a:rPr>
              <a:t>u</a:t>
            </a:r>
            <a:r>
              <a:rPr lang="fr-FR" sz="2200" b="1" dirty="0">
                <a:cs typeface="Calibri" panose="020F0502020204030204" pitchFamily="34" charset="0"/>
              </a:rPr>
              <a:t>ne expertise de terrain éprouvée</a:t>
            </a:r>
            <a:br>
              <a:rPr lang="fr-FR" sz="2200" b="1" noProof="0" dirty="0"/>
            </a:br>
            <a:endParaRPr lang="fr-FR" sz="14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200" noProof="0" dirty="0">
                <a:latin typeface="Calibri" panose="020F0502020204030204" pitchFamily="34" charset="0"/>
                <a:cs typeface="Calibri" panose="020F0502020204030204" pitchFamily="34" charset="0"/>
              </a:rPr>
              <a:t>Un réseau solide </a:t>
            </a:r>
          </a:p>
          <a:p>
            <a:r>
              <a:rPr lang="fr-FR" sz="2200" noProof="0" dirty="0">
                <a:latin typeface="Calibri" panose="020F0502020204030204" pitchFamily="34" charset="0"/>
                <a:cs typeface="Calibri" panose="020F0502020204030204" pitchFamily="34" charset="0"/>
              </a:rPr>
              <a:t>Une mobilisation des ressources médicales et théoriques</a:t>
            </a:r>
          </a:p>
          <a:p>
            <a:r>
              <a:rPr lang="fr-FR" sz="2200" noProof="0" dirty="0">
                <a:latin typeface="Calibri" panose="020F0502020204030204" pitchFamily="34" charset="0"/>
                <a:cs typeface="Calibri" panose="020F0502020204030204" pitchFamily="34" charset="0"/>
              </a:rPr>
              <a:t>Une connaissance approfondie des enjeux liés aux profils </a:t>
            </a:r>
            <a:r>
              <a:rPr lang="fr-FR" sz="2200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neuroatypiques</a:t>
            </a:r>
            <a:endParaRPr lang="fr-FR" sz="22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200" noProof="0" dirty="0">
                <a:latin typeface="Calibri" panose="020F0502020204030204" pitchFamily="34" charset="0"/>
                <a:cs typeface="Calibri" panose="020F0502020204030204" pitchFamily="34" charset="0"/>
              </a:rPr>
              <a:t>Un ancrage fort sur le premier marché de l’emploi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13B9805-1515-88C6-181E-1B6AB0188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r="2736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565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5E98ED5-1B80-D00A-CCEE-618F2A7FCADE}"/>
              </a:ext>
            </a:extLst>
          </p:cNvPr>
          <p:cNvSpPr txBox="1">
            <a:spLocks/>
          </p:cNvSpPr>
          <p:nvPr/>
        </p:nvSpPr>
        <p:spPr>
          <a:xfrm>
            <a:off x="5297593" y="1399952"/>
            <a:ext cx="6251110" cy="7666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fr-FR" noProof="0" dirty="0"/>
              <a:t>Les thématiques abordées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2A6A733-CB63-07AB-0BBB-A61FD0478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7" t="2" r="36549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9AC493E1-9F89-0D29-91DE-93D342AE2E42}"/>
              </a:ext>
            </a:extLst>
          </p:cNvPr>
          <p:cNvSpPr txBox="1">
            <a:spLocks/>
          </p:cNvSpPr>
          <p:nvPr/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noProof="0" dirty="0"/>
              <a:t>Accompagnement des profils </a:t>
            </a:r>
            <a:r>
              <a:rPr lang="fr-FR" sz="1900" noProof="0" dirty="0" err="1"/>
              <a:t>neuroatypiques</a:t>
            </a:r>
            <a:endParaRPr lang="fr-FR" sz="1900" noProof="0" dirty="0"/>
          </a:p>
          <a:p>
            <a:r>
              <a:rPr lang="fr-FR" sz="1900" noProof="0" dirty="0"/>
              <a:t>Prévention et prise en charge du burnout </a:t>
            </a:r>
          </a:p>
          <a:p>
            <a:r>
              <a:rPr lang="fr-FR" sz="1900" noProof="0" dirty="0"/>
              <a:t>Soutien aux jeunes et jeunes adultes en rupture</a:t>
            </a:r>
          </a:p>
          <a:p>
            <a:r>
              <a:rPr lang="fr-FR" sz="1900" noProof="0" dirty="0"/>
              <a:t>Orientation professionnelle, tous secteurs et niveaux hiérarchiques confondus</a:t>
            </a:r>
          </a:p>
          <a:p>
            <a:r>
              <a:rPr lang="fr-FR" sz="1900" noProof="0" dirty="0"/>
              <a:t>Intégration sur le premier marché de l’emploi</a:t>
            </a:r>
          </a:p>
          <a:p>
            <a:r>
              <a:rPr lang="fr-FR" sz="1900" noProof="0" dirty="0"/>
              <a:t>Gestion des problématiques de santé et de santé psychique</a:t>
            </a:r>
          </a:p>
          <a:p>
            <a:r>
              <a:rPr lang="fr-FR" sz="1900" noProof="0" dirty="0"/>
              <a:t>Formation des professionnels des secteurs vente et communication</a:t>
            </a:r>
          </a:p>
          <a:p>
            <a:endParaRPr lang="fr-FR" sz="1900" noProof="0" dirty="0"/>
          </a:p>
        </p:txBody>
      </p:sp>
    </p:spTree>
    <p:extLst>
      <p:ext uri="{BB962C8B-B14F-4D97-AF65-F5344CB8AC3E}">
        <p14:creationId xmlns:p14="http://schemas.microsoft.com/office/powerpoint/2010/main" val="115532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BA94549-FAE7-0FF1-42D3-7921D4596B48}"/>
              </a:ext>
            </a:extLst>
          </p:cNvPr>
          <p:cNvSpPr txBox="1"/>
          <p:nvPr/>
        </p:nvSpPr>
        <p:spPr>
          <a:xfrm>
            <a:off x="5956795" y="194087"/>
            <a:ext cx="3047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8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Le Burnout</a:t>
            </a:r>
            <a:endParaRPr lang="fr-FR" sz="4800" noProof="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FFF8401-6B37-D162-ACA3-303CA78D3FF4}"/>
              </a:ext>
            </a:extLst>
          </p:cNvPr>
          <p:cNvSpPr txBox="1"/>
          <p:nvPr/>
        </p:nvSpPr>
        <p:spPr>
          <a:xfrm>
            <a:off x="5956795" y="132419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noProof="0" dirty="0">
                <a:latin typeface="Calibri" panose="020F0502020204030204" pitchFamily="34" charset="0"/>
                <a:cs typeface="Calibri" panose="020F0502020204030204" pitchFamily="34" charset="0"/>
              </a:rPr>
              <a:t>Les difficultés au travail tiennent moins à l’activité elle-même qu’aux </a:t>
            </a:r>
            <a:r>
              <a:rPr lang="fr-FR" noProof="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relations professionnelles </a:t>
            </a:r>
            <a:r>
              <a:rPr lang="fr-FR" noProof="0" dirty="0">
                <a:latin typeface="Calibri" panose="020F0502020204030204" pitchFamily="34" charset="0"/>
                <a:cs typeface="Calibri" panose="020F0502020204030204" pitchFamily="34" charset="0"/>
              </a:rPr>
              <a:t>et au </a:t>
            </a:r>
            <a:r>
              <a:rPr lang="fr-FR" noProof="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manque de sens</a:t>
            </a:r>
            <a:endParaRPr lang="fr-FR" noProof="0" dirty="0">
              <a:solidFill>
                <a:srgbClr val="FF66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E74A893-FDC6-8B23-CE1E-A3617791ACA1}"/>
              </a:ext>
            </a:extLst>
          </p:cNvPr>
          <p:cNvSpPr txBox="1"/>
          <p:nvPr/>
        </p:nvSpPr>
        <p:spPr>
          <a:xfrm>
            <a:off x="5938567" y="2437405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noProof="0" dirty="0">
                <a:latin typeface="Calibri" panose="020F0502020204030204" pitchFamily="34" charset="0"/>
                <a:cs typeface="Calibri" panose="020F0502020204030204" pitchFamily="34" charset="0"/>
              </a:rPr>
              <a:t>Relations professionnelles sous tension: collègues, management, conflits de valeurs, besoin de sens…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F907DFA-52D8-F621-B4CA-456957F2229A}"/>
              </a:ext>
            </a:extLst>
          </p:cNvPr>
          <p:cNvSpPr txBox="1"/>
          <p:nvPr/>
        </p:nvSpPr>
        <p:spPr>
          <a:xfrm>
            <a:off x="5956755" y="3492087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noProof="0" dirty="0">
                <a:latin typeface="Calibri" panose="020F0502020204030204" pitchFamily="34" charset="0"/>
                <a:cs typeface="Calibri" panose="020F0502020204030204" pitchFamily="34" charset="0"/>
              </a:rPr>
              <a:t>L’épuisement touche souvent celles et ceux qui ignorent leurs propres limites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6ECABF8-7675-06E6-05D7-D8B18FD6C374}"/>
              </a:ext>
            </a:extLst>
          </p:cNvPr>
          <p:cNvSpPr txBox="1"/>
          <p:nvPr/>
        </p:nvSpPr>
        <p:spPr>
          <a:xfrm>
            <a:off x="5956755" y="4559607"/>
            <a:ext cx="6094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noProof="0" dirty="0">
                <a:latin typeface="Calibri" panose="020F0502020204030204" pitchFamily="34" charset="0"/>
                <a:cs typeface="Calibri" panose="020F0502020204030204" pitchFamily="34" charset="0"/>
              </a:rPr>
              <a:t>À l’inverse, une personne consciente de ses valeurs et besoins protège mieux sa santé. La stabilité des relations repose ainsi en partie sur la capacité à s’affirmer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48BB725-B9C6-AA8F-4502-803ECBF17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8" r="31658"/>
          <a:stretch>
            <a:fillRect/>
          </a:stretch>
        </p:blipFill>
        <p:spPr>
          <a:xfrm>
            <a:off x="0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32695FF-1373-0AE9-49E0-E93C678AE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755" y="878957"/>
            <a:ext cx="4410691" cy="31436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57FD7B0-A2F8-DE04-666A-67261A3D3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0" t="41910" r="50172" b="48523"/>
          <a:stretch>
            <a:fillRect/>
          </a:stretch>
        </p:blipFill>
        <p:spPr>
          <a:xfrm>
            <a:off x="4675532" y="2253219"/>
            <a:ext cx="1299411" cy="92333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6B6E44F-5CBE-E3E2-A9DA-E7BB6CAC0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2" t="54077" r="49880" b="36356"/>
          <a:stretch>
            <a:fillRect/>
          </a:stretch>
        </p:blipFill>
        <p:spPr>
          <a:xfrm>
            <a:off x="4724757" y="3353587"/>
            <a:ext cx="1299411" cy="92333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4706D28-7B08-0892-EF8F-B9B6916A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5" t="66172" r="50227" b="24261"/>
          <a:stretch>
            <a:fillRect/>
          </a:stretch>
        </p:blipFill>
        <p:spPr>
          <a:xfrm>
            <a:off x="4664487" y="4559607"/>
            <a:ext cx="1299411" cy="923330"/>
          </a:xfrm>
          <a:prstGeom prst="rect">
            <a:avLst/>
          </a:prstGeom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5CBB230-0B2D-E0D2-571C-00E78E41D141}"/>
              </a:ext>
            </a:extLst>
          </p:cNvPr>
          <p:cNvSpPr/>
          <p:nvPr/>
        </p:nvSpPr>
        <p:spPr>
          <a:xfrm>
            <a:off x="5952744" y="5998464"/>
            <a:ext cx="6117336" cy="674291"/>
          </a:xfrm>
          <a:prstGeom prst="roundRect">
            <a:avLst/>
          </a:prstGeom>
          <a:solidFill>
            <a:srgbClr val="FDF0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>
              <a:solidFill>
                <a:srgbClr val="F36F5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D32CA54-3282-73B1-B8C8-AF6DB0C69C5E}"/>
              </a:ext>
            </a:extLst>
          </p:cNvPr>
          <p:cNvSpPr txBox="1"/>
          <p:nvPr/>
        </p:nvSpPr>
        <p:spPr>
          <a:xfrm>
            <a:off x="6178497" y="6150705"/>
            <a:ext cx="5650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0" dirty="0"/>
              <a:t>Comprendre ses limites est essentiel pour se préserver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33EB5201-2AC6-CF46-6078-26D37D503610}"/>
              </a:ext>
            </a:extLst>
          </p:cNvPr>
          <p:cNvCxnSpPr>
            <a:cxnSpLocks/>
          </p:cNvCxnSpPr>
          <p:nvPr/>
        </p:nvCxnSpPr>
        <p:spPr>
          <a:xfrm>
            <a:off x="5893325" y="2355056"/>
            <a:ext cx="0" cy="790575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5DA69885-0B22-7432-5776-43EEFCC40B45}"/>
              </a:ext>
            </a:extLst>
          </p:cNvPr>
          <p:cNvCxnSpPr>
            <a:cxnSpLocks/>
          </p:cNvCxnSpPr>
          <p:nvPr/>
        </p:nvCxnSpPr>
        <p:spPr>
          <a:xfrm>
            <a:off x="5893325" y="3412331"/>
            <a:ext cx="0" cy="809625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6918A5EA-26F4-3206-6431-64AC6E1AD797}"/>
              </a:ext>
            </a:extLst>
          </p:cNvPr>
          <p:cNvCxnSpPr>
            <a:cxnSpLocks/>
          </p:cNvCxnSpPr>
          <p:nvPr/>
        </p:nvCxnSpPr>
        <p:spPr>
          <a:xfrm>
            <a:off x="5893325" y="4606215"/>
            <a:ext cx="0" cy="820654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442585"/>
      </p:ext>
    </p:extLst>
  </p:cSld>
  <p:clrMapOvr>
    <a:masterClrMapping/>
  </p:clrMapOvr>
  <p:transition spd="slow" advClick="0" advTm="10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1A9831-BCF2-2C42-108B-5BA6744F0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43" y="176708"/>
            <a:ext cx="5283468" cy="1325563"/>
          </a:xfrm>
        </p:spPr>
        <p:txBody>
          <a:bodyPr>
            <a:normAutofit/>
          </a:bodyPr>
          <a:lstStyle/>
          <a:p>
            <a:r>
              <a:rPr lang="fr-FR" b="1" noProof="0" dirty="0"/>
              <a:t>L’affirmation de soi</a:t>
            </a:r>
            <a:endParaRPr lang="fr-FR" noProof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443F9A-0C81-C036-A59A-81FC8F2E5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08" y="1340324"/>
            <a:ext cx="6741444" cy="32389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09B9232-898B-0368-1F64-A23259C0B876}"/>
              </a:ext>
            </a:extLst>
          </p:cNvPr>
          <p:cNvSpPr txBox="1"/>
          <p:nvPr/>
        </p:nvSpPr>
        <p:spPr>
          <a:xfrm>
            <a:off x="587943" y="1664219"/>
            <a:ext cx="435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Les clés d’une relation professionnelle saine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092F3FA-FE98-5506-EFF9-425B82ED1989}"/>
              </a:ext>
            </a:extLst>
          </p:cNvPr>
          <p:cNvSpPr txBox="1"/>
          <p:nvPr/>
        </p:nvSpPr>
        <p:spPr>
          <a:xfrm>
            <a:off x="2205990" y="2506183"/>
            <a:ext cx="6094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Le manque d’affirmation de soi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impacte la </a:t>
            </a:r>
            <a:r>
              <a:rPr lang="fr-FR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confiance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et l’</a:t>
            </a:r>
            <a:r>
              <a:rPr lang="fr-FR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estime de soi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et, partant, le </a:t>
            </a:r>
            <a:r>
              <a:rPr lang="fr-FR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sentiment de non-reconnaissance et de légitimité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6CA87EF-7816-245F-FB68-CD16919932BB}"/>
              </a:ext>
            </a:extLst>
          </p:cNvPr>
          <p:cNvSpPr txBox="1"/>
          <p:nvPr/>
        </p:nvSpPr>
        <p:spPr>
          <a:xfrm>
            <a:off x="2205990" y="4070574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Le</a:t>
            </a:r>
            <a:r>
              <a:rPr lang="fr-FR" sz="1800" noProof="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manque d’affirmation de soi</a:t>
            </a:r>
            <a:r>
              <a:rPr lang="fr-FR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 engendre frustration, stress et participe des enjeux psychosociaux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E41B9D4-FC0D-32EB-49B7-2842C34A9C0F}"/>
              </a:ext>
            </a:extLst>
          </p:cNvPr>
          <p:cNvSpPr txBox="1"/>
          <p:nvPr/>
        </p:nvSpPr>
        <p:spPr>
          <a:xfrm>
            <a:off x="2205990" y="5358480"/>
            <a:ext cx="6094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La capacité à s’affirmer est un enjeu majeur pour équilibrer le </a:t>
            </a:r>
            <a:r>
              <a:rPr lang="fr-FR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respect de ses propres besoins avec celui des autres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, favorisant la santé mentale au travail</a:t>
            </a:r>
            <a:endParaRPr lang="fr-FR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A2D4C55-6ED1-4E4A-A02E-D1DE3D473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t="34981" r="81904" b="51555"/>
          <a:stretch>
            <a:fillRect/>
          </a:stretch>
        </p:blipFill>
        <p:spPr>
          <a:xfrm>
            <a:off x="914398" y="2550120"/>
            <a:ext cx="1185211" cy="92333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9A99E80-6D74-487C-C276-83925BA3D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53228" r="81612" b="28505"/>
          <a:stretch>
            <a:fillRect/>
          </a:stretch>
        </p:blipFill>
        <p:spPr>
          <a:xfrm>
            <a:off x="941404" y="3771670"/>
            <a:ext cx="1185211" cy="125272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974FDFA-1729-B55D-8538-A0DACFF4A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70796" r="81612" b="10937"/>
          <a:stretch>
            <a:fillRect/>
          </a:stretch>
        </p:blipFill>
        <p:spPr>
          <a:xfrm>
            <a:off x="936624" y="5193781"/>
            <a:ext cx="1185211" cy="125272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182D1A2-9BCE-CC25-8CC8-6DDBF694C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9" t="19556" r="1110" b="36085"/>
          <a:stretch>
            <a:fillRect/>
          </a:stretch>
        </p:blipFill>
        <p:spPr>
          <a:xfrm>
            <a:off x="8621358" y="1241225"/>
            <a:ext cx="3017520" cy="304198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6B51F11-9735-5100-60F0-AB4E8A96AC20}"/>
              </a:ext>
            </a:extLst>
          </p:cNvPr>
          <p:cNvSpPr txBox="1"/>
          <p:nvPr/>
        </p:nvSpPr>
        <p:spPr>
          <a:xfrm>
            <a:off x="9180576" y="4836293"/>
            <a:ext cx="2313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noProof="0" dirty="0"/>
              <a:t>S’affirmer, </a:t>
            </a:r>
            <a:br>
              <a:rPr lang="fr-FR" b="1" noProof="0" dirty="0"/>
            </a:br>
            <a:r>
              <a:rPr lang="fr-FR" b="1" noProof="0" dirty="0"/>
              <a:t>c’est se positionner sans s’épuiser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6DC0632-A4EB-5D5D-E4B7-AA0A35D5D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3" t="64828" r="26804" b="28719"/>
          <a:stretch>
            <a:fillRect/>
          </a:stretch>
        </p:blipFill>
        <p:spPr>
          <a:xfrm>
            <a:off x="8723085" y="4393739"/>
            <a:ext cx="457491" cy="44255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5D093BC-B35A-9DCD-EEEF-D4C63E981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0" t="83694" r="15819" b="10920"/>
          <a:stretch>
            <a:fillRect/>
          </a:stretch>
        </p:blipFill>
        <p:spPr>
          <a:xfrm>
            <a:off x="9180576" y="5759623"/>
            <a:ext cx="1185211" cy="369332"/>
          </a:xfrm>
          <a:prstGeom prst="rect">
            <a:avLst/>
          </a:prstGeom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9776162-E65D-367C-EAAC-58BFE709BAD9}"/>
              </a:ext>
            </a:extLst>
          </p:cNvPr>
          <p:cNvCxnSpPr>
            <a:cxnSpLocks/>
          </p:cNvCxnSpPr>
          <p:nvPr/>
        </p:nvCxnSpPr>
        <p:spPr>
          <a:xfrm>
            <a:off x="2066290" y="2550120"/>
            <a:ext cx="0" cy="92333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66BF825D-89BE-07CB-222F-2FD24A0F95EC}"/>
              </a:ext>
            </a:extLst>
          </p:cNvPr>
          <p:cNvCxnSpPr>
            <a:cxnSpLocks/>
          </p:cNvCxnSpPr>
          <p:nvPr/>
        </p:nvCxnSpPr>
        <p:spPr>
          <a:xfrm>
            <a:off x="2066290" y="4034938"/>
            <a:ext cx="0" cy="746612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3E323DF-14F8-0FEC-30F8-CC03ACB6D8D8}"/>
              </a:ext>
            </a:extLst>
          </p:cNvPr>
          <p:cNvCxnSpPr>
            <a:cxnSpLocks/>
          </p:cNvCxnSpPr>
          <p:nvPr/>
        </p:nvCxnSpPr>
        <p:spPr>
          <a:xfrm>
            <a:off x="2063115" y="5386317"/>
            <a:ext cx="0" cy="950983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745594"/>
      </p:ext>
    </p:extLst>
  </p:cSld>
  <p:clrMapOvr>
    <a:masterClrMapping/>
  </p:clrMapOvr>
  <p:transition spd="slow" advClick="0" advTm="10000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04DEC82-D713-6A8F-C216-8ED08E1F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42" y="176708"/>
            <a:ext cx="6489514" cy="1325563"/>
          </a:xfrm>
        </p:spPr>
        <p:txBody>
          <a:bodyPr>
            <a:normAutofit/>
          </a:bodyPr>
          <a:lstStyle/>
          <a:p>
            <a:r>
              <a:rPr lang="fr-FR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Les profils </a:t>
            </a:r>
            <a:r>
              <a:rPr lang="fr-FR" b="1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neuroatypiques</a:t>
            </a:r>
            <a:r>
              <a:rPr lang="fr-FR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noProof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13A016-A146-670D-4BC9-DE9AECC7F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08" y="1340324"/>
            <a:ext cx="6741444" cy="32389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000E714-E2E7-EF56-78C3-73BF4155F8ED}"/>
              </a:ext>
            </a:extLst>
          </p:cNvPr>
          <p:cNvSpPr txBox="1"/>
          <p:nvPr/>
        </p:nvSpPr>
        <p:spPr>
          <a:xfrm>
            <a:off x="2205990" y="2506183"/>
            <a:ext cx="6094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noProof="0" dirty="0">
                <a:latin typeface="Calibri" panose="020F0502020204030204" pitchFamily="34" charset="0"/>
                <a:cs typeface="Calibri" panose="020F0502020204030204" pitchFamily="34" charset="0"/>
              </a:rPr>
              <a:t>Les profils </a:t>
            </a:r>
            <a:r>
              <a:rPr lang="fr-FR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neuroatypiques</a:t>
            </a:r>
            <a:r>
              <a:rPr lang="fr-FR" noProof="0" dirty="0">
                <a:latin typeface="Calibri" panose="020F0502020204030204" pitchFamily="34" charset="0"/>
                <a:cs typeface="Calibri" panose="020F0502020204030204" pitchFamily="34" charset="0"/>
              </a:rPr>
              <a:t> (TDA-H, TSA, HPI, hypersensibilité…) possèdent des compétences précieuses mais rencontrent souvent des </a:t>
            </a:r>
            <a:r>
              <a:rPr lang="fr-FR" noProof="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difficultés d’intégration </a:t>
            </a:r>
            <a:r>
              <a:rPr lang="fr-FR" noProof="0" dirty="0">
                <a:latin typeface="Calibri" panose="020F0502020204030204" pitchFamily="34" charset="0"/>
                <a:cs typeface="Calibri" panose="020F0502020204030204" pitchFamily="34" charset="0"/>
              </a:rPr>
              <a:t>psychosociale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8C2A9F8-FA33-4C02-E3C8-E712E8595122}"/>
              </a:ext>
            </a:extLst>
          </p:cNvPr>
          <p:cNvSpPr txBox="1"/>
          <p:nvPr/>
        </p:nvSpPr>
        <p:spPr>
          <a:xfrm>
            <a:off x="2205990" y="3983411"/>
            <a:ext cx="6094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noProof="0" dirty="0">
                <a:latin typeface="Calibri" panose="020F0502020204030204" pitchFamily="34" charset="0"/>
                <a:cs typeface="Calibri" panose="020F0502020204030204" pitchFamily="34" charset="0"/>
              </a:rPr>
              <a:t>Leur mode de fonctionnement particulier peut générer des tensions relationnelles et professionnelles, alimentant un sentiment réciproque de </a:t>
            </a:r>
            <a:r>
              <a:rPr lang="fr-FR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décalage</a:t>
            </a:r>
            <a:endParaRPr lang="fr-FR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565D57D-616B-9E52-824E-F1948F8837C9}"/>
              </a:ext>
            </a:extLst>
          </p:cNvPr>
          <p:cNvSpPr txBox="1"/>
          <p:nvPr/>
        </p:nvSpPr>
        <p:spPr>
          <a:xfrm>
            <a:off x="2136140" y="5479576"/>
            <a:ext cx="60944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noProof="0" dirty="0">
                <a:latin typeface="Calibri" panose="020F0502020204030204" pitchFamily="34" charset="0"/>
                <a:cs typeface="Calibri" panose="020F0502020204030204" pitchFamily="34" charset="0"/>
              </a:rPr>
              <a:t>Comprendre cette dynamique est essentiel pour prévenir les échecs et favoriser une inclusion réussie</a:t>
            </a:r>
            <a:br>
              <a:rPr lang="fr-FR" sz="800" noProof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FR" sz="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05143-9A41-AFBC-93F1-D0FE02A818B1}"/>
              </a:ext>
            </a:extLst>
          </p:cNvPr>
          <p:cNvGrpSpPr/>
          <p:nvPr/>
        </p:nvGrpSpPr>
        <p:grpSpPr>
          <a:xfrm>
            <a:off x="1023600" y="2618085"/>
            <a:ext cx="787400" cy="787400"/>
            <a:chOff x="96500" y="2385351"/>
            <a:chExt cx="787400" cy="7874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15AC58E-8FCF-D17C-B28C-32C81B81E7BE}"/>
                </a:ext>
              </a:extLst>
            </p:cNvPr>
            <p:cNvSpPr/>
            <p:nvPr/>
          </p:nvSpPr>
          <p:spPr>
            <a:xfrm>
              <a:off x="96500" y="2385351"/>
              <a:ext cx="787400" cy="787400"/>
            </a:xfrm>
            <a:prstGeom prst="ellipse">
              <a:avLst/>
            </a:prstGeom>
            <a:solidFill>
              <a:srgbClr val="FDF0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5A5C2D9-0A83-7F93-1452-38CFDB6AC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604" y="2519455"/>
              <a:ext cx="519191" cy="519191"/>
            </a:xfrm>
            <a:prstGeom prst="rect">
              <a:avLst/>
            </a:prstGeom>
          </p:spPr>
        </p:pic>
      </p:grp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8452688-7D7E-ECD5-9BDA-26D556418CFA}"/>
              </a:ext>
            </a:extLst>
          </p:cNvPr>
          <p:cNvCxnSpPr>
            <a:cxnSpLocks/>
          </p:cNvCxnSpPr>
          <p:nvPr/>
        </p:nvCxnSpPr>
        <p:spPr>
          <a:xfrm>
            <a:off x="2066290" y="2550120"/>
            <a:ext cx="0" cy="92333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F0F06B75-7AEC-2D48-6467-578A6B04EB82}"/>
              </a:ext>
            </a:extLst>
          </p:cNvPr>
          <p:cNvSpPr/>
          <p:nvPr/>
        </p:nvSpPr>
        <p:spPr>
          <a:xfrm>
            <a:off x="1023600" y="5422976"/>
            <a:ext cx="787400" cy="787400"/>
          </a:xfrm>
          <a:prstGeom prst="ellipse">
            <a:avLst/>
          </a:prstGeom>
          <a:solidFill>
            <a:srgbClr val="FDF0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4F9DEC8-901C-EFAC-0A81-C44502477C32}"/>
              </a:ext>
            </a:extLst>
          </p:cNvPr>
          <p:cNvCxnSpPr>
            <a:cxnSpLocks/>
          </p:cNvCxnSpPr>
          <p:nvPr/>
        </p:nvCxnSpPr>
        <p:spPr>
          <a:xfrm>
            <a:off x="2066290" y="5355011"/>
            <a:ext cx="0" cy="92333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E467F103-5B4E-CC6E-4AD4-94259D6B94EB}"/>
              </a:ext>
            </a:extLst>
          </p:cNvPr>
          <p:cNvSpPr/>
          <p:nvPr/>
        </p:nvSpPr>
        <p:spPr>
          <a:xfrm>
            <a:off x="1023600" y="4041851"/>
            <a:ext cx="787400" cy="787400"/>
          </a:xfrm>
          <a:prstGeom prst="ellipse">
            <a:avLst/>
          </a:prstGeom>
          <a:solidFill>
            <a:srgbClr val="FDF0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300D319-20FD-D7F2-236B-1E8C29AE64BD}"/>
              </a:ext>
            </a:extLst>
          </p:cNvPr>
          <p:cNvCxnSpPr>
            <a:cxnSpLocks/>
          </p:cNvCxnSpPr>
          <p:nvPr/>
        </p:nvCxnSpPr>
        <p:spPr>
          <a:xfrm>
            <a:off x="2066290" y="3973886"/>
            <a:ext cx="0" cy="92333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6F0D472F-186B-56E2-74C5-DFC77F106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1" y="4154064"/>
            <a:ext cx="553664" cy="55366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AA77C48-B356-CB52-BAF9-F8C21784D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04" y="5576166"/>
            <a:ext cx="515072" cy="515072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524C70B-714E-73E6-4605-DEA5B883483E}"/>
              </a:ext>
            </a:extLst>
          </p:cNvPr>
          <p:cNvSpPr txBox="1"/>
          <p:nvPr/>
        </p:nvSpPr>
        <p:spPr>
          <a:xfrm>
            <a:off x="587943" y="1664219"/>
            <a:ext cx="435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Favoriser une compréhension mutuelle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2710050-21D7-53D3-6097-A9C5664EED6E}"/>
              </a:ext>
            </a:extLst>
          </p:cNvPr>
          <p:cNvGrpSpPr/>
          <p:nvPr/>
        </p:nvGrpSpPr>
        <p:grpSpPr>
          <a:xfrm>
            <a:off x="7293856" y="1108988"/>
            <a:ext cx="5696631" cy="3797753"/>
            <a:chOff x="7496868" y="839489"/>
            <a:chExt cx="5696631" cy="3797753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BD02A56-E646-8506-ABE3-298AF76184CA}"/>
                </a:ext>
              </a:extLst>
            </p:cNvPr>
            <p:cNvSpPr/>
            <p:nvPr/>
          </p:nvSpPr>
          <p:spPr>
            <a:xfrm>
              <a:off x="8916677" y="963375"/>
              <a:ext cx="2857015" cy="2952175"/>
            </a:xfrm>
            <a:prstGeom prst="ellipse">
              <a:avLst/>
            </a:prstGeom>
            <a:solidFill>
              <a:srgbClr val="FDF0EA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B30C810A-74F2-8F47-C571-7B76F5504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96868" y="839489"/>
              <a:ext cx="5696631" cy="3797753"/>
            </a:xfrm>
            <a:prstGeom prst="rect">
              <a:avLst/>
            </a:prstGeom>
          </p:spPr>
        </p:pic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997CB52A-14BE-6AC2-0246-31E280D9CBDB}"/>
              </a:ext>
            </a:extLst>
          </p:cNvPr>
          <p:cNvSpPr txBox="1"/>
          <p:nvPr/>
        </p:nvSpPr>
        <p:spPr>
          <a:xfrm>
            <a:off x="9180576" y="4836293"/>
            <a:ext cx="2313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noProof="0" dirty="0"/>
              <a:t>Comprendre, c'est le premier pas vers l'acceptation 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1A521612-1E51-B684-8436-7CB1A30CC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3" t="64828" r="26804" b="28719"/>
          <a:stretch>
            <a:fillRect/>
          </a:stretch>
        </p:blipFill>
        <p:spPr>
          <a:xfrm>
            <a:off x="8723085" y="4393739"/>
            <a:ext cx="457491" cy="44255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AF78030-FCE1-DB46-6A55-80F7642AC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0" t="83694" r="15819" b="10920"/>
          <a:stretch>
            <a:fillRect/>
          </a:stretch>
        </p:blipFill>
        <p:spPr>
          <a:xfrm>
            <a:off x="9180576" y="5759623"/>
            <a:ext cx="1185211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80137"/>
      </p:ext>
    </p:extLst>
  </p:cSld>
  <p:clrMapOvr>
    <a:masterClrMapping/>
  </p:clrMapOvr>
  <p:transition spd="slow" advClick="0" advTm="10000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59C4C52-27A3-C1F1-9233-1AF6CD8812AA}"/>
              </a:ext>
            </a:extLst>
          </p:cNvPr>
          <p:cNvSpPr txBox="1"/>
          <p:nvPr/>
        </p:nvSpPr>
        <p:spPr>
          <a:xfrm>
            <a:off x="635494" y="205144"/>
            <a:ext cx="65509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8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La résilience </a:t>
            </a:r>
            <a:endParaRPr lang="fr-FR" sz="4800" noProof="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C93EA37-8550-4661-A42B-DD6E45E07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55" y="878957"/>
            <a:ext cx="7873545" cy="31436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1F4169E-3FE6-F42D-800E-008834C989E7}"/>
              </a:ext>
            </a:extLst>
          </p:cNvPr>
          <p:cNvSpPr txBox="1"/>
          <p:nvPr/>
        </p:nvSpPr>
        <p:spPr>
          <a:xfrm>
            <a:off x="635494" y="1329274"/>
            <a:ext cx="74671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Face aux aléas de la vie, chacun mobilise ses ressources pour y faire face. </a:t>
            </a:r>
            <a:r>
              <a:rPr lang="fr-FR" noProof="0" dirty="0">
                <a:latin typeface="Calibri" panose="020F0502020204030204" pitchFamily="34" charset="0"/>
                <a:cs typeface="Calibri" panose="020F0502020204030204" pitchFamily="34" charset="0"/>
              </a:rPr>
              <a:t>Certaines </a:t>
            </a:r>
            <a:r>
              <a:rPr lang="fr-FR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situations, santé, travail, vie personnelle, peuvent générer une surcharge mentale qui dépasse nos capacités d’adaptation et de ressources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246AD7A-4414-A937-FB85-E099D5E9EB5A}"/>
              </a:ext>
            </a:extLst>
          </p:cNvPr>
          <p:cNvSpPr/>
          <p:nvPr/>
        </p:nvSpPr>
        <p:spPr>
          <a:xfrm>
            <a:off x="635494" y="2386150"/>
            <a:ext cx="10438906" cy="1274464"/>
          </a:xfrm>
          <a:prstGeom prst="roundRect">
            <a:avLst/>
          </a:prstGeom>
          <a:solidFill>
            <a:srgbClr val="FDF0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>
              <a:solidFill>
                <a:srgbClr val="F36F5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052357B-079B-4D7E-824A-A929A769A59C}"/>
              </a:ext>
            </a:extLst>
          </p:cNvPr>
          <p:cNvSpPr txBox="1"/>
          <p:nvPr/>
        </p:nvSpPr>
        <p:spPr>
          <a:xfrm>
            <a:off x="2286000" y="2396785"/>
            <a:ext cx="8686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Notre accompagnement cherche à identifier ces ressources autour de </a:t>
            </a:r>
            <a:r>
              <a:rPr lang="fr-FR" sz="1800" b="1" noProof="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facteurs clés de résilience</a:t>
            </a:r>
            <a:r>
              <a:rPr lang="fr-FR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. Un point de départ pour développer des compétences utiles en situation de stress, d’adaptation ou de </a:t>
            </a:r>
            <a:r>
              <a:rPr lang="fr-FR" noProof="0" dirty="0">
                <a:latin typeface="Calibri" panose="020F0502020204030204" pitchFamily="34" charset="0"/>
                <a:cs typeface="Calibri" panose="020F0502020204030204" pitchFamily="34" charset="0"/>
              </a:rPr>
              <a:t>changement</a:t>
            </a:r>
            <a:endParaRPr lang="fr-FR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B6BAC8F-2AF0-D5CE-61C6-69F06D25DCAF}"/>
              </a:ext>
            </a:extLst>
          </p:cNvPr>
          <p:cNvSpPr txBox="1"/>
          <p:nvPr/>
        </p:nvSpPr>
        <p:spPr>
          <a:xfrm>
            <a:off x="635494" y="3680470"/>
            <a:ext cx="8902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L’analyse s’effectue autour de ces 5 facteurs en tenant compte de  l’impact du stress sur chacun d’entre eux :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8BC6214-CBC1-5746-0234-C1CE5CB9198E}"/>
              </a:ext>
            </a:extLst>
          </p:cNvPr>
          <p:cNvGrpSpPr/>
          <p:nvPr/>
        </p:nvGrpSpPr>
        <p:grpSpPr>
          <a:xfrm>
            <a:off x="582899" y="4350341"/>
            <a:ext cx="1795800" cy="2114733"/>
            <a:chOff x="379699" y="4362165"/>
            <a:chExt cx="1795800" cy="2114733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C11D771-EF07-95B6-7612-7DC617AB5BF3}"/>
                </a:ext>
              </a:extLst>
            </p:cNvPr>
            <p:cNvSpPr/>
            <p:nvPr/>
          </p:nvSpPr>
          <p:spPr>
            <a:xfrm>
              <a:off x="782300" y="4362165"/>
              <a:ext cx="995700" cy="995700"/>
            </a:xfrm>
            <a:prstGeom prst="ellipse">
              <a:avLst/>
            </a:prstGeom>
            <a:solidFill>
              <a:srgbClr val="FDF0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F5381B58-9F82-DA23-0D70-3804D9D94FC4}"/>
                </a:ext>
              </a:extLst>
            </p:cNvPr>
            <p:cNvSpPr txBox="1"/>
            <p:nvPr/>
          </p:nvSpPr>
          <p:spPr>
            <a:xfrm>
              <a:off x="379699" y="5830567"/>
              <a:ext cx="17958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800" noProof="0" dirty="0">
                  <a:latin typeface="Calibri" panose="020F0502020204030204" pitchFamily="34" charset="0"/>
                  <a:cs typeface="Calibri" panose="020F0502020204030204" pitchFamily="34" charset="0"/>
                </a:rPr>
                <a:t>Perception des risques futurs</a:t>
              </a:r>
              <a:endParaRPr lang="fr-FR" noProof="0" dirty="0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59C9E3A6-65BA-FDEE-74E3-20AC59E7702E}"/>
                </a:ext>
              </a:extLst>
            </p:cNvPr>
            <p:cNvSpPr txBox="1"/>
            <p:nvPr/>
          </p:nvSpPr>
          <p:spPr>
            <a:xfrm>
              <a:off x="379699" y="5515050"/>
              <a:ext cx="1795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800" noProof="0" dirty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noProof="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A0B7BD9E-0FE4-C3BB-541F-99468F110B4C}"/>
              </a:ext>
            </a:extLst>
          </p:cNvPr>
          <p:cNvGrpSpPr/>
          <p:nvPr/>
        </p:nvGrpSpPr>
        <p:grpSpPr>
          <a:xfrm>
            <a:off x="2819999" y="4350341"/>
            <a:ext cx="1795800" cy="2114733"/>
            <a:chOff x="379699" y="4362165"/>
            <a:chExt cx="1795800" cy="2114733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72171063-420C-6EC9-B0EF-26D85DFB0486}"/>
                </a:ext>
              </a:extLst>
            </p:cNvPr>
            <p:cNvSpPr/>
            <p:nvPr/>
          </p:nvSpPr>
          <p:spPr>
            <a:xfrm>
              <a:off x="782300" y="4362165"/>
              <a:ext cx="995700" cy="995700"/>
            </a:xfrm>
            <a:prstGeom prst="ellipse">
              <a:avLst/>
            </a:prstGeom>
            <a:solidFill>
              <a:srgbClr val="FDF0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B255AB8A-C202-6B09-4EEC-F398DF75E632}"/>
                </a:ext>
              </a:extLst>
            </p:cNvPr>
            <p:cNvSpPr txBox="1"/>
            <p:nvPr/>
          </p:nvSpPr>
          <p:spPr>
            <a:xfrm>
              <a:off x="379699" y="5830567"/>
              <a:ext cx="17958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noProof="0" dirty="0">
                  <a:latin typeface="Calibri" panose="020F0502020204030204" pitchFamily="34" charset="0"/>
                  <a:cs typeface="Calibri" panose="020F0502020204030204" pitchFamily="34" charset="0"/>
                </a:rPr>
                <a:t>Auto-motivation et engagement</a:t>
              </a:r>
              <a:endParaRPr lang="fr-FR" noProof="0" dirty="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EAE1B1E4-95B5-AB32-C98B-0CDA5878FBF0}"/>
                </a:ext>
              </a:extLst>
            </p:cNvPr>
            <p:cNvSpPr txBox="1"/>
            <p:nvPr/>
          </p:nvSpPr>
          <p:spPr>
            <a:xfrm>
              <a:off x="379699" y="5515050"/>
              <a:ext cx="1795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800" noProof="0" dirty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noProof="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A6818A0F-A9E4-EA6F-16F3-7160A10D98CA}"/>
              </a:ext>
            </a:extLst>
          </p:cNvPr>
          <p:cNvGrpSpPr/>
          <p:nvPr/>
        </p:nvGrpSpPr>
        <p:grpSpPr>
          <a:xfrm>
            <a:off x="5057099" y="4350341"/>
            <a:ext cx="1795800" cy="2391732"/>
            <a:chOff x="379699" y="4362165"/>
            <a:chExt cx="1795800" cy="2391732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A4AF7A83-2E8C-99BC-1799-85C9A15AEA52}"/>
                </a:ext>
              </a:extLst>
            </p:cNvPr>
            <p:cNvSpPr/>
            <p:nvPr/>
          </p:nvSpPr>
          <p:spPr>
            <a:xfrm>
              <a:off x="782300" y="4362165"/>
              <a:ext cx="995700" cy="995700"/>
            </a:xfrm>
            <a:prstGeom prst="ellipse">
              <a:avLst/>
            </a:prstGeom>
            <a:solidFill>
              <a:srgbClr val="FDF0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F20C093A-6FED-C7E6-ECC4-7234BB90F418}"/>
                </a:ext>
              </a:extLst>
            </p:cNvPr>
            <p:cNvSpPr txBox="1"/>
            <p:nvPr/>
          </p:nvSpPr>
          <p:spPr>
            <a:xfrm>
              <a:off x="379699" y="5830567"/>
              <a:ext cx="17958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noProof="0" dirty="0">
                  <a:latin typeface="Calibri" panose="020F0502020204030204" pitchFamily="34" charset="0"/>
                  <a:cs typeface="Calibri" panose="020F0502020204030204" pitchFamily="34" charset="0"/>
                </a:rPr>
                <a:t>Adaptabilité au changement</a:t>
              </a:r>
            </a:p>
            <a:p>
              <a:pPr algn="ctr"/>
              <a:endParaRPr lang="fr-FR" noProof="0" dirty="0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90BD27D3-7A2C-04A2-CD8E-D4980D429117}"/>
                </a:ext>
              </a:extLst>
            </p:cNvPr>
            <p:cNvSpPr txBox="1"/>
            <p:nvPr/>
          </p:nvSpPr>
          <p:spPr>
            <a:xfrm>
              <a:off x="379699" y="5515050"/>
              <a:ext cx="1795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800" noProof="0" dirty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noProof="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2ABBF09D-DC3B-586D-17DB-71D3B1E97EB1}"/>
              </a:ext>
            </a:extLst>
          </p:cNvPr>
          <p:cNvGrpSpPr/>
          <p:nvPr/>
        </p:nvGrpSpPr>
        <p:grpSpPr>
          <a:xfrm>
            <a:off x="7294199" y="4350341"/>
            <a:ext cx="1795800" cy="2668731"/>
            <a:chOff x="379699" y="4362165"/>
            <a:chExt cx="1795800" cy="2668731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073B3754-206F-CDCF-9665-6E2081FAAEA1}"/>
                </a:ext>
              </a:extLst>
            </p:cNvPr>
            <p:cNvSpPr/>
            <p:nvPr/>
          </p:nvSpPr>
          <p:spPr>
            <a:xfrm>
              <a:off x="782300" y="4362165"/>
              <a:ext cx="995700" cy="995700"/>
            </a:xfrm>
            <a:prstGeom prst="ellipse">
              <a:avLst/>
            </a:prstGeom>
            <a:solidFill>
              <a:srgbClr val="FDF0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59000FB6-F8F5-0D81-A91E-203A7B5CE385}"/>
                </a:ext>
              </a:extLst>
            </p:cNvPr>
            <p:cNvSpPr txBox="1"/>
            <p:nvPr/>
          </p:nvSpPr>
          <p:spPr>
            <a:xfrm>
              <a:off x="379699" y="5830567"/>
              <a:ext cx="17958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noProof="0" dirty="0">
                  <a:latin typeface="Calibri" panose="020F0502020204030204" pitchFamily="34" charset="0"/>
                  <a:cs typeface="Calibri" panose="020F0502020204030204" pitchFamily="34" charset="0"/>
                </a:rPr>
                <a:t>Intelligence sociale et relationnelle</a:t>
              </a:r>
            </a:p>
            <a:p>
              <a:pPr algn="ctr"/>
              <a:endParaRPr lang="fr-FR" noProof="0" dirty="0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F85CF7B8-2E65-7B74-E902-84B2A415BC1C}"/>
                </a:ext>
              </a:extLst>
            </p:cNvPr>
            <p:cNvSpPr txBox="1"/>
            <p:nvPr/>
          </p:nvSpPr>
          <p:spPr>
            <a:xfrm>
              <a:off x="379699" y="5515050"/>
              <a:ext cx="1795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800" noProof="0" dirty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noProof="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1A0D55E7-8735-C1E8-8D4D-C5429D4286FF}"/>
              </a:ext>
            </a:extLst>
          </p:cNvPr>
          <p:cNvGrpSpPr/>
          <p:nvPr/>
        </p:nvGrpSpPr>
        <p:grpSpPr>
          <a:xfrm>
            <a:off x="9503046" y="4386526"/>
            <a:ext cx="2236699" cy="2696046"/>
            <a:chOff x="379698" y="4334850"/>
            <a:chExt cx="2236699" cy="2696046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C1F9743B-3DBE-2642-9E06-01DBEB682030}"/>
                </a:ext>
              </a:extLst>
            </p:cNvPr>
            <p:cNvSpPr/>
            <p:nvPr/>
          </p:nvSpPr>
          <p:spPr>
            <a:xfrm>
              <a:off x="1000197" y="4334850"/>
              <a:ext cx="995700" cy="995700"/>
            </a:xfrm>
            <a:prstGeom prst="ellipse">
              <a:avLst/>
            </a:prstGeom>
            <a:solidFill>
              <a:srgbClr val="FDF0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90466ABB-1A18-3C22-E759-A395D96AA5DC}"/>
                </a:ext>
              </a:extLst>
            </p:cNvPr>
            <p:cNvSpPr txBox="1"/>
            <p:nvPr/>
          </p:nvSpPr>
          <p:spPr>
            <a:xfrm>
              <a:off x="379698" y="5830567"/>
              <a:ext cx="223669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noProof="0" dirty="0">
                  <a:latin typeface="Calibri" panose="020F0502020204030204" pitchFamily="34" charset="0"/>
                  <a:cs typeface="Calibri" panose="020F0502020204030204" pitchFamily="34" charset="0"/>
                </a:rPr>
                <a:t>Stratégies cognitives et comportementales face aux défis</a:t>
              </a:r>
            </a:p>
            <a:p>
              <a:pPr algn="ctr"/>
              <a:endParaRPr lang="fr-FR" noProof="0" dirty="0"/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03328289-575A-16CB-2E09-5138D3D7DDAC}"/>
                </a:ext>
              </a:extLst>
            </p:cNvPr>
            <p:cNvSpPr txBox="1"/>
            <p:nvPr/>
          </p:nvSpPr>
          <p:spPr>
            <a:xfrm>
              <a:off x="600147" y="5505095"/>
              <a:ext cx="1795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800" noProof="0" dirty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FR" noProof="0" dirty="0">
                <a:solidFill>
                  <a:srgbClr val="FF6600"/>
                </a:solidFill>
              </a:endParaRPr>
            </a:p>
          </p:txBody>
        </p:sp>
      </p:grp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FD89192A-CE4A-FC98-B3E4-4F681662040F}"/>
              </a:ext>
            </a:extLst>
          </p:cNvPr>
          <p:cNvCxnSpPr>
            <a:cxnSpLocks/>
          </p:cNvCxnSpPr>
          <p:nvPr/>
        </p:nvCxnSpPr>
        <p:spPr>
          <a:xfrm>
            <a:off x="2117090" y="2531070"/>
            <a:ext cx="0" cy="92333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C6323C42-FD98-3249-A828-AD41EEFA555E}"/>
              </a:ext>
            </a:extLst>
          </p:cNvPr>
          <p:cNvCxnSpPr>
            <a:cxnSpLocks/>
          </p:cNvCxnSpPr>
          <p:nvPr/>
        </p:nvCxnSpPr>
        <p:spPr>
          <a:xfrm>
            <a:off x="2599349" y="4386526"/>
            <a:ext cx="0" cy="2042363"/>
          </a:xfrm>
          <a:prstGeom prst="line">
            <a:avLst/>
          </a:prstGeom>
          <a:ln>
            <a:solidFill>
              <a:srgbClr val="FF66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0ACF72F3-C72C-C4CF-13C1-A27E73B6E4E0}"/>
              </a:ext>
            </a:extLst>
          </p:cNvPr>
          <p:cNvCxnSpPr>
            <a:cxnSpLocks/>
          </p:cNvCxnSpPr>
          <p:nvPr/>
        </p:nvCxnSpPr>
        <p:spPr>
          <a:xfrm>
            <a:off x="4836449" y="4386526"/>
            <a:ext cx="0" cy="2042363"/>
          </a:xfrm>
          <a:prstGeom prst="line">
            <a:avLst/>
          </a:prstGeom>
          <a:ln>
            <a:solidFill>
              <a:srgbClr val="FF66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7243FAED-B270-4EBA-2150-B18D249337CD}"/>
              </a:ext>
            </a:extLst>
          </p:cNvPr>
          <p:cNvCxnSpPr>
            <a:cxnSpLocks/>
          </p:cNvCxnSpPr>
          <p:nvPr/>
        </p:nvCxnSpPr>
        <p:spPr>
          <a:xfrm>
            <a:off x="7073549" y="4386526"/>
            <a:ext cx="0" cy="2042363"/>
          </a:xfrm>
          <a:prstGeom prst="line">
            <a:avLst/>
          </a:prstGeom>
          <a:ln>
            <a:solidFill>
              <a:srgbClr val="FF66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BF1FAEF0-6596-18D5-DBDB-64C8FEE64A19}"/>
              </a:ext>
            </a:extLst>
          </p:cNvPr>
          <p:cNvCxnSpPr>
            <a:cxnSpLocks/>
          </p:cNvCxnSpPr>
          <p:nvPr/>
        </p:nvCxnSpPr>
        <p:spPr>
          <a:xfrm>
            <a:off x="9310649" y="4386526"/>
            <a:ext cx="0" cy="2042363"/>
          </a:xfrm>
          <a:prstGeom prst="line">
            <a:avLst/>
          </a:prstGeom>
          <a:ln>
            <a:solidFill>
              <a:srgbClr val="FF66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Image 50">
            <a:extLst>
              <a:ext uri="{FF2B5EF4-FFF2-40B4-BE49-F238E27FC236}">
                <a16:creationId xmlns:a16="http://schemas.microsoft.com/office/drawing/2014/main" id="{39C340CF-9617-2E3F-2ABC-AF77CB7A0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80" y="2566768"/>
            <a:ext cx="851934" cy="851934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D4B63CA4-1914-5297-F77D-22C4A0A7A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81" y="4488084"/>
            <a:ext cx="751035" cy="751035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03170E4A-B50C-2DD5-EE5B-8FC81D986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77" y="4512812"/>
            <a:ext cx="616718" cy="616718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532E56D0-E449-1733-AC4E-A0B1F6D185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425" y="4528052"/>
            <a:ext cx="671098" cy="671098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2F669BD3-16D9-B3B0-0004-AA7448F2D2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806" y="4497572"/>
            <a:ext cx="697410" cy="697410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B912AEAA-E254-76F9-95CB-D9C019F3DE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44" y="4551825"/>
            <a:ext cx="665101" cy="665101"/>
          </a:xfrm>
          <a:prstGeom prst="rect">
            <a:avLst/>
          </a:prstGeom>
        </p:spPr>
      </p:pic>
      <p:pic>
        <p:nvPicPr>
          <p:cNvPr id="62" name="Graphique 61">
            <a:extLst>
              <a:ext uri="{FF2B5EF4-FFF2-40B4-BE49-F238E27FC236}">
                <a16:creationId xmlns:a16="http://schemas.microsoft.com/office/drawing/2014/main" id="{C7D57F1F-E66E-0614-0AD1-6CBF56DB27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42718" y="36675"/>
            <a:ext cx="1892251" cy="215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44537"/>
      </p:ext>
    </p:extLst>
  </p:cSld>
  <p:clrMapOvr>
    <a:masterClrMapping/>
  </p:clrMapOvr>
  <p:transition spd="slow" advClick="0" advTm="10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2E4D7AB-670D-D401-6E69-24C4D0B4F6A6}"/>
              </a:ext>
            </a:extLst>
          </p:cNvPr>
          <p:cNvSpPr txBox="1"/>
          <p:nvPr/>
        </p:nvSpPr>
        <p:spPr>
          <a:xfrm>
            <a:off x="5550373" y="148234"/>
            <a:ext cx="65690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800" b="1" kern="1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jeunes en formation</a:t>
            </a:r>
            <a:endParaRPr lang="fr-FR" sz="4800" noProof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2B29830-6435-8CFF-2D4B-D93AE15F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r="46360"/>
          <a:stretch>
            <a:fillRect/>
          </a:stretch>
        </p:blipFill>
        <p:spPr>
          <a:xfrm>
            <a:off x="0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A29C25-4539-62D8-8756-A984825474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071"/>
          <a:stretch>
            <a:fillRect/>
          </a:stretch>
        </p:blipFill>
        <p:spPr>
          <a:xfrm>
            <a:off x="5477783" y="929923"/>
            <a:ext cx="6714217" cy="211899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394DB76C-3B62-CC23-1414-220F30E1E43C}"/>
              </a:ext>
            </a:extLst>
          </p:cNvPr>
          <p:cNvGrpSpPr/>
          <p:nvPr/>
        </p:nvGrpSpPr>
        <p:grpSpPr>
          <a:xfrm>
            <a:off x="4866922" y="3429000"/>
            <a:ext cx="7184309" cy="923330"/>
            <a:chOff x="4866922" y="3527615"/>
            <a:chExt cx="7184309" cy="923330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F92F2DD-EFB9-74A8-F6E5-49D733A51CC6}"/>
                </a:ext>
              </a:extLst>
            </p:cNvPr>
            <p:cNvSpPr txBox="1"/>
            <p:nvPr/>
          </p:nvSpPr>
          <p:spPr>
            <a:xfrm>
              <a:off x="5956755" y="3527615"/>
              <a:ext cx="609447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noProof="0" dirty="0"/>
                <a:t>Nous travaillons sur les compétences transversales, les ressources individuelles et les leviers de motivation, pour favoriser autonomie et intégration durable</a:t>
              </a: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BBA2CD05-4853-50DC-22DC-310045D7281E}"/>
                </a:ext>
              </a:extLst>
            </p:cNvPr>
            <p:cNvCxnSpPr>
              <a:cxnSpLocks/>
            </p:cNvCxnSpPr>
            <p:nvPr/>
          </p:nvCxnSpPr>
          <p:spPr>
            <a:xfrm>
              <a:off x="5863900" y="3527615"/>
              <a:ext cx="0" cy="92333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E5898FA6-71B7-7D55-DB8C-E9FAEC420701}"/>
                </a:ext>
              </a:extLst>
            </p:cNvPr>
            <p:cNvSpPr/>
            <p:nvPr/>
          </p:nvSpPr>
          <p:spPr>
            <a:xfrm>
              <a:off x="4866922" y="3598310"/>
              <a:ext cx="787400" cy="787400"/>
            </a:xfrm>
            <a:prstGeom prst="ellipse">
              <a:avLst/>
            </a:prstGeom>
            <a:solidFill>
              <a:srgbClr val="FDF0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2F1332A3-68BE-25F8-62AF-D566B14B4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4701" y="3736181"/>
              <a:ext cx="506198" cy="506198"/>
            </a:xfrm>
            <a:prstGeom prst="rect">
              <a:avLst/>
            </a:prstGeom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AD31C49-1321-BCF5-9907-4D0BF4EF0C53}"/>
              </a:ext>
            </a:extLst>
          </p:cNvPr>
          <p:cNvGrpSpPr/>
          <p:nvPr/>
        </p:nvGrpSpPr>
        <p:grpSpPr>
          <a:xfrm>
            <a:off x="4866922" y="5147151"/>
            <a:ext cx="7184309" cy="1200329"/>
            <a:chOff x="4866922" y="5147151"/>
            <a:chExt cx="7184309" cy="1200329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9C2F03E-7DC7-2239-D664-034037646C19}"/>
                </a:ext>
              </a:extLst>
            </p:cNvPr>
            <p:cNvSpPr txBox="1"/>
            <p:nvPr/>
          </p:nvSpPr>
          <p:spPr>
            <a:xfrm>
              <a:off x="5956755" y="5147151"/>
              <a:ext cx="609447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noProof="0" dirty="0"/>
                <a:t>L’accompagnement se fait de manière concrète : coaching, présence sur le terrain et collaboration avec les employeurs et les écoles professionnelles, en lien avec la situation de chacun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DF5969A1-5E3D-C0BB-2308-3ADDCFE60131}"/>
                </a:ext>
              </a:extLst>
            </p:cNvPr>
            <p:cNvCxnSpPr>
              <a:cxnSpLocks/>
            </p:cNvCxnSpPr>
            <p:nvPr/>
          </p:nvCxnSpPr>
          <p:spPr>
            <a:xfrm>
              <a:off x="5863900" y="5147151"/>
              <a:ext cx="0" cy="1200329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A4494A41-D043-50B2-0862-9791ACA589C2}"/>
                </a:ext>
              </a:extLst>
            </p:cNvPr>
            <p:cNvSpPr/>
            <p:nvPr/>
          </p:nvSpPr>
          <p:spPr>
            <a:xfrm>
              <a:off x="4866922" y="5357256"/>
              <a:ext cx="787400" cy="787400"/>
            </a:xfrm>
            <a:prstGeom prst="ellipse">
              <a:avLst/>
            </a:prstGeom>
            <a:solidFill>
              <a:srgbClr val="FDF0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FCEC3686-B7EF-845E-598F-E591F723D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906" y="5429240"/>
              <a:ext cx="643431" cy="643431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76A5FD2-9379-300A-0D24-FFF9F43CC381}"/>
              </a:ext>
            </a:extLst>
          </p:cNvPr>
          <p:cNvGrpSpPr/>
          <p:nvPr/>
        </p:nvGrpSpPr>
        <p:grpSpPr>
          <a:xfrm>
            <a:off x="4866922" y="1710849"/>
            <a:ext cx="7184309" cy="923330"/>
            <a:chOff x="4866922" y="1710849"/>
            <a:chExt cx="7184309" cy="923330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4991C53-B8F0-92E1-F4D3-1F9B069A1D4B}"/>
                </a:ext>
              </a:extLst>
            </p:cNvPr>
            <p:cNvSpPr txBox="1"/>
            <p:nvPr/>
          </p:nvSpPr>
          <p:spPr>
            <a:xfrm>
              <a:off x="5956755" y="1710849"/>
              <a:ext cx="609447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noProof="0" dirty="0"/>
                <a:t>Accompagner les jeunes en formation, c’est soutenir leurs compétences psychosociales en tenant compte des obstacles rencontrés</a:t>
              </a:r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FC18DC4D-84CB-C167-6CFA-43BA609B0F0D}"/>
                </a:ext>
              </a:extLst>
            </p:cNvPr>
            <p:cNvCxnSpPr>
              <a:cxnSpLocks/>
            </p:cNvCxnSpPr>
            <p:nvPr/>
          </p:nvCxnSpPr>
          <p:spPr>
            <a:xfrm>
              <a:off x="5863900" y="1710849"/>
              <a:ext cx="0" cy="92333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0AE8223A-1C38-8643-9005-BD655DA354A3}"/>
                </a:ext>
              </a:extLst>
            </p:cNvPr>
            <p:cNvSpPr/>
            <p:nvPr/>
          </p:nvSpPr>
          <p:spPr>
            <a:xfrm>
              <a:off x="4866922" y="1803884"/>
              <a:ext cx="787400" cy="787400"/>
            </a:xfrm>
            <a:prstGeom prst="ellipse">
              <a:avLst/>
            </a:prstGeom>
            <a:solidFill>
              <a:srgbClr val="FDF0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F36177C4-D864-62D9-FE4E-96159795A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4701" y="1923511"/>
              <a:ext cx="498007" cy="498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930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957440D-9988-66F6-7219-EC93D264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00" y="119576"/>
            <a:ext cx="9635558" cy="1325563"/>
          </a:xfrm>
        </p:spPr>
        <p:txBody>
          <a:bodyPr>
            <a:normAutofit/>
          </a:bodyPr>
          <a:lstStyle/>
          <a:p>
            <a:r>
              <a:rPr lang="fr-FR" b="1" noProof="0" dirty="0"/>
              <a:t>Définir un projet professionnel cohérent</a:t>
            </a:r>
            <a:endParaRPr lang="fr-FR" noProof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2BB294-4CEB-33BD-D129-93C4C5CA5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708" y="1118048"/>
            <a:ext cx="7042733" cy="32389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0E11E70-533B-2B42-CA7B-F4532804740F}"/>
              </a:ext>
            </a:extLst>
          </p:cNvPr>
          <p:cNvSpPr txBox="1"/>
          <p:nvPr/>
        </p:nvSpPr>
        <p:spPr>
          <a:xfrm>
            <a:off x="2224161" y="1364064"/>
            <a:ext cx="67862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noProof="0" dirty="0"/>
              <a:t>Trouver un équilibre </a:t>
            </a:r>
            <a:r>
              <a:rPr lang="fr-FR" sz="2800" b="1" noProof="0" dirty="0">
                <a:solidFill>
                  <a:srgbClr val="FF6600"/>
                </a:solidFill>
              </a:rPr>
              <a:t>entre compétences, valeurs, aspirations et marché du travail</a:t>
            </a:r>
            <a:endParaRPr lang="fr-FR" sz="2800" b="1" noProof="0" dirty="0">
              <a:solidFill>
                <a:srgbClr val="FF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27BB295-F4E0-4F32-C042-75914F7D117E}"/>
              </a:ext>
            </a:extLst>
          </p:cNvPr>
          <p:cNvGrpSpPr/>
          <p:nvPr/>
        </p:nvGrpSpPr>
        <p:grpSpPr>
          <a:xfrm>
            <a:off x="2078991" y="2564187"/>
            <a:ext cx="7300975" cy="1034500"/>
            <a:chOff x="2078991" y="2564187"/>
            <a:chExt cx="7300975" cy="1034500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357BD100-4D0D-648C-3350-A1F5D74962BC}"/>
                </a:ext>
              </a:extLst>
            </p:cNvPr>
            <p:cNvCxnSpPr>
              <a:cxnSpLocks/>
            </p:cNvCxnSpPr>
            <p:nvPr/>
          </p:nvCxnSpPr>
          <p:spPr>
            <a:xfrm>
              <a:off x="3145790" y="2628922"/>
              <a:ext cx="0" cy="92333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3B019A13-95B0-4539-F6C1-66C5F38B3315}"/>
                </a:ext>
              </a:extLst>
            </p:cNvPr>
            <p:cNvSpPr/>
            <p:nvPr/>
          </p:nvSpPr>
          <p:spPr>
            <a:xfrm>
              <a:off x="2078991" y="2679700"/>
              <a:ext cx="787400" cy="787400"/>
            </a:xfrm>
            <a:prstGeom prst="ellipse">
              <a:avLst/>
            </a:prstGeom>
            <a:solidFill>
              <a:srgbClr val="FDF0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95FC9F1F-29D5-E6A2-409A-B442B6000A22}"/>
                </a:ext>
              </a:extLst>
            </p:cNvPr>
            <p:cNvGrpSpPr/>
            <p:nvPr/>
          </p:nvGrpSpPr>
          <p:grpSpPr>
            <a:xfrm>
              <a:off x="3285490" y="2564187"/>
              <a:ext cx="6094476" cy="1034500"/>
              <a:chOff x="3285490" y="2564187"/>
              <a:chExt cx="6094476" cy="1034500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00B1E6BD-0651-FED1-48A4-6481D5B5659C}"/>
                  </a:ext>
                </a:extLst>
              </p:cNvPr>
              <p:cNvSpPr txBox="1"/>
              <p:nvPr/>
            </p:nvSpPr>
            <p:spPr>
              <a:xfrm>
                <a:off x="3285490" y="2952356"/>
                <a:ext cx="609447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Maintenir un équilibre entre vie privée et professionnelle peut nécessiter de redéfinir son projet professionnel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48D9183-D070-6274-C7DE-7B51C263C5A4}"/>
                  </a:ext>
                </a:extLst>
              </p:cNvPr>
              <p:cNvSpPr txBox="1"/>
              <p:nvPr/>
            </p:nvSpPr>
            <p:spPr>
              <a:xfrm>
                <a:off x="3285490" y="2564187"/>
                <a:ext cx="609447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2400" b="1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Equilibre</a:t>
                </a:r>
              </a:p>
            </p:txBody>
          </p:sp>
        </p:grp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343794D6-005C-A880-24B7-F85D92BC7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7580" y="2753673"/>
              <a:ext cx="597107" cy="597107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4D317DC-7F96-EA54-E6D8-ED2039DF7C48}"/>
              </a:ext>
            </a:extLst>
          </p:cNvPr>
          <p:cNvGrpSpPr/>
          <p:nvPr/>
        </p:nvGrpSpPr>
        <p:grpSpPr>
          <a:xfrm>
            <a:off x="2078991" y="3982047"/>
            <a:ext cx="7300975" cy="1003616"/>
            <a:chOff x="2078991" y="4052688"/>
            <a:chExt cx="7300975" cy="1003616"/>
          </a:xfrm>
        </p:grpSpPr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312C69DC-E43F-F4A9-7D51-FBA0CCF1E182}"/>
                </a:ext>
              </a:extLst>
            </p:cNvPr>
            <p:cNvCxnSpPr>
              <a:cxnSpLocks/>
            </p:cNvCxnSpPr>
            <p:nvPr/>
          </p:nvCxnSpPr>
          <p:spPr>
            <a:xfrm>
              <a:off x="3145790" y="4092831"/>
              <a:ext cx="0" cy="92333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F54677DD-410E-1797-6198-0FC56F714D39}"/>
                </a:ext>
              </a:extLst>
            </p:cNvPr>
            <p:cNvSpPr/>
            <p:nvPr/>
          </p:nvSpPr>
          <p:spPr>
            <a:xfrm>
              <a:off x="2078991" y="4160796"/>
              <a:ext cx="787400" cy="787400"/>
            </a:xfrm>
            <a:prstGeom prst="ellipse">
              <a:avLst/>
            </a:prstGeom>
            <a:solidFill>
              <a:srgbClr val="FDF0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03C68654-5004-D474-E250-082E0834D9DC}"/>
                </a:ext>
              </a:extLst>
            </p:cNvPr>
            <p:cNvGrpSpPr/>
            <p:nvPr/>
          </p:nvGrpSpPr>
          <p:grpSpPr>
            <a:xfrm>
              <a:off x="3285490" y="4052688"/>
              <a:ext cx="6094476" cy="1003616"/>
              <a:chOff x="3285490" y="4052688"/>
              <a:chExt cx="6094476" cy="100361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EF88F9AD-6558-D64A-DDC9-6569666449DF}"/>
                  </a:ext>
                </a:extLst>
              </p:cNvPr>
              <p:cNvSpPr txBox="1"/>
              <p:nvPr/>
            </p:nvSpPr>
            <p:spPr>
              <a:xfrm>
                <a:off x="3285490" y="4409973"/>
                <a:ext cx="609447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Accompagnement ciblé pour retrouver confiance et se projeter dans un nouvel avenir professionnel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49AA3A3F-911E-79F6-6460-D2915F432235}"/>
                  </a:ext>
                </a:extLst>
              </p:cNvPr>
              <p:cNvSpPr txBox="1"/>
              <p:nvPr/>
            </p:nvSpPr>
            <p:spPr>
              <a:xfrm>
                <a:off x="3285490" y="4052688"/>
                <a:ext cx="609447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2400" b="1" noProof="0" dirty="0"/>
                  <a:t>(Re)construction</a:t>
                </a:r>
                <a:endParaRPr lang="fr-FR" sz="2400" b="1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F699F52C-5230-812C-48A9-C6AE0808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400" y="4286267"/>
              <a:ext cx="536458" cy="536458"/>
            </a:xfrm>
            <a:prstGeom prst="rect">
              <a:avLst/>
            </a:prstGeom>
          </p:spPr>
        </p:pic>
      </p:grpSp>
      <p:pic>
        <p:nvPicPr>
          <p:cNvPr id="39" name="Graphique 38">
            <a:extLst>
              <a:ext uri="{FF2B5EF4-FFF2-40B4-BE49-F238E27FC236}">
                <a16:creationId xmlns:a16="http://schemas.microsoft.com/office/drawing/2014/main" id="{CD48B8E4-D73B-58EE-F9CD-DFF70B03CD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61" y="40326"/>
            <a:ext cx="1892251" cy="2155443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00AE6193-82A8-8520-A080-FB3EC8226F2B}"/>
              </a:ext>
            </a:extLst>
          </p:cNvPr>
          <p:cNvGrpSpPr/>
          <p:nvPr/>
        </p:nvGrpSpPr>
        <p:grpSpPr>
          <a:xfrm>
            <a:off x="2078991" y="5369024"/>
            <a:ext cx="7300975" cy="1369400"/>
            <a:chOff x="2078991" y="5369024"/>
            <a:chExt cx="7300975" cy="136940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F24FDADC-6FE2-1F23-484D-A065BB661A61}"/>
                </a:ext>
              </a:extLst>
            </p:cNvPr>
            <p:cNvCxnSpPr>
              <a:cxnSpLocks/>
            </p:cNvCxnSpPr>
            <p:nvPr/>
          </p:nvCxnSpPr>
          <p:spPr>
            <a:xfrm>
              <a:off x="3145790" y="5460503"/>
              <a:ext cx="0" cy="1186443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C75015FB-CEF6-8B99-1E5D-0376FA9869FB}"/>
                </a:ext>
              </a:extLst>
            </p:cNvPr>
            <p:cNvSpPr/>
            <p:nvPr/>
          </p:nvSpPr>
          <p:spPr>
            <a:xfrm>
              <a:off x="2078991" y="5660024"/>
              <a:ext cx="787400" cy="787400"/>
            </a:xfrm>
            <a:prstGeom prst="ellipse">
              <a:avLst/>
            </a:prstGeom>
            <a:solidFill>
              <a:srgbClr val="FDF0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6C5BD0A-DBF6-3F09-DE73-3BC00C77E053}"/>
                </a:ext>
              </a:extLst>
            </p:cNvPr>
            <p:cNvGrpSpPr/>
            <p:nvPr/>
          </p:nvGrpSpPr>
          <p:grpSpPr>
            <a:xfrm>
              <a:off x="3285490" y="5369024"/>
              <a:ext cx="6094476" cy="1369400"/>
              <a:chOff x="3234690" y="5358803"/>
              <a:chExt cx="6094476" cy="1369400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CE27DC2-3F60-33C9-FC8B-AB449F168341}"/>
                  </a:ext>
                </a:extLst>
              </p:cNvPr>
              <p:cNvSpPr txBox="1"/>
              <p:nvPr/>
            </p:nvSpPr>
            <p:spPr>
              <a:xfrm>
                <a:off x="3234690" y="5681763"/>
                <a:ext cx="6094476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Validation du projet par des stages en entreprise ainsi qu’un accompagnement à la recherche d’emploi, à l’élaboration d’un dossier de candidature et à la préparation aux entretiens</a:t>
                </a:r>
                <a:br>
                  <a:rPr lang="fr-FR" sz="800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endParaRPr lang="fr-FR" sz="80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DF3D155-9F42-0609-3289-7BB2F914DEF6}"/>
                  </a:ext>
                </a:extLst>
              </p:cNvPr>
              <p:cNvSpPr txBox="1"/>
              <p:nvPr/>
            </p:nvSpPr>
            <p:spPr>
              <a:xfrm>
                <a:off x="3234690" y="5358803"/>
                <a:ext cx="609447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2400" b="1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Concrétisation</a:t>
                </a:r>
              </a:p>
            </p:txBody>
          </p:sp>
        </p:grp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6E1B054E-A0C9-9511-6D08-7621C6B1E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400" y="5748882"/>
              <a:ext cx="609685" cy="6096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3035064"/>
      </p:ext>
    </p:extLst>
  </p:cSld>
  <p:clrMapOvr>
    <a:masterClrMapping/>
  </p:clrMapOvr>
  <p:transition spd="slow" advClick="0" advTm="10000">
    <p:wipe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747</Words>
  <Application>Microsoft Office PowerPoint</Application>
  <PresentationFormat>Grand écran</PresentationFormat>
  <Paragraphs>79</Paragraphs>
  <Slides>13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Thème Office</vt:lpstr>
      <vt:lpstr>Une équipe expérimentée,  une expertise solide !</vt:lpstr>
      <vt:lpstr>Une approche axée sur des résultats concrets</vt:lpstr>
      <vt:lpstr>Présentation PowerPoint</vt:lpstr>
      <vt:lpstr>Présentation PowerPoint</vt:lpstr>
      <vt:lpstr>L’affirmation de soi</vt:lpstr>
      <vt:lpstr>Les profils neuroatypiques </vt:lpstr>
      <vt:lpstr>Présentation PowerPoint</vt:lpstr>
      <vt:lpstr>Présentation PowerPoint</vt:lpstr>
      <vt:lpstr>Définir un projet professionnel cohérent</vt:lpstr>
      <vt:lpstr>Présentation PowerPoint</vt:lpstr>
      <vt:lpstr>Présentation PowerPoint</vt:lpstr>
      <vt:lpstr>Présentation PowerPoint</vt:lpstr>
      <vt:lpstr>   Lausanne, Yverdon, Nyon, Montricher  info@l-esquisse.ch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Cathy Scacchi</dc:creator>
  <cp:lastModifiedBy>Cathy Scacchi</cp:lastModifiedBy>
  <cp:revision>84</cp:revision>
  <cp:lastPrinted>2025-04-18T13:31:47Z</cp:lastPrinted>
  <dcterms:created xsi:type="dcterms:W3CDTF">2025-03-24T13:37:58Z</dcterms:created>
  <dcterms:modified xsi:type="dcterms:W3CDTF">2026-04-29T11:24:17Z</dcterms:modified>
</cp:coreProperties>
</file>